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71" r:id="rId3"/>
    <p:sldId id="258" r:id="rId4"/>
    <p:sldId id="277" r:id="rId5"/>
    <p:sldId id="272" r:id="rId6"/>
    <p:sldId id="276" r:id="rId7"/>
    <p:sldId id="283" r:id="rId8"/>
    <p:sldId id="284" r:id="rId9"/>
    <p:sldId id="274" r:id="rId10"/>
    <p:sldId id="275" r:id="rId11"/>
    <p:sldId id="262" r:id="rId12"/>
    <p:sldId id="280" r:id="rId13"/>
    <p:sldId id="263" r:id="rId14"/>
    <p:sldId id="281" r:id="rId15"/>
    <p:sldId id="264" r:id="rId16"/>
    <p:sldId id="265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14" autoAdjust="0"/>
  </p:normalViewPr>
  <p:slideViewPr>
    <p:cSldViewPr snapToGrid="0">
      <p:cViewPr varScale="1">
        <p:scale>
          <a:sx n="54" d="100"/>
          <a:sy n="54" d="100"/>
        </p:scale>
        <p:origin x="16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8AA1D-CDDB-4E8A-8387-4CE8BB2BB12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65C903-CA0F-459E-A84F-184E6B1D8BBA}">
      <dgm:prSet/>
      <dgm:spPr/>
      <dgm:t>
        <a:bodyPr/>
        <a:lstStyle/>
        <a:p>
          <a:r>
            <a:rPr lang="en-IN"/>
            <a:t>Cleaned categorical columns</a:t>
          </a:r>
          <a:endParaRPr lang="en-US"/>
        </a:p>
      </dgm:t>
    </dgm:pt>
    <dgm:pt modelId="{E140422A-9BBF-44C9-A3D9-2922854BFC7C}" type="parTrans" cxnId="{F53FF241-89EA-4A5F-B133-1642D67DC602}">
      <dgm:prSet/>
      <dgm:spPr/>
      <dgm:t>
        <a:bodyPr/>
        <a:lstStyle/>
        <a:p>
          <a:endParaRPr lang="en-US"/>
        </a:p>
      </dgm:t>
    </dgm:pt>
    <dgm:pt modelId="{F58B5005-4624-4C58-A271-D7474C11F1B3}" type="sibTrans" cxnId="{F53FF241-89EA-4A5F-B133-1642D67DC602}">
      <dgm:prSet/>
      <dgm:spPr/>
      <dgm:t>
        <a:bodyPr/>
        <a:lstStyle/>
        <a:p>
          <a:endParaRPr lang="en-US"/>
        </a:p>
      </dgm:t>
    </dgm:pt>
    <dgm:pt modelId="{EFA8CF1A-1CBA-4EB8-9646-7B57769E4A7D}">
      <dgm:prSet/>
      <dgm:spPr/>
      <dgm:t>
        <a:bodyPr/>
        <a:lstStyle/>
        <a:p>
          <a:r>
            <a:rPr lang="en-IN"/>
            <a:t>Rounded off values of session duration to 2 decimal places</a:t>
          </a:r>
          <a:endParaRPr lang="en-US"/>
        </a:p>
      </dgm:t>
    </dgm:pt>
    <dgm:pt modelId="{0318BD85-2E17-4473-9605-D2830E790DDC}" type="parTrans" cxnId="{3401B77B-988F-44CF-B558-7EF55FC44928}">
      <dgm:prSet/>
      <dgm:spPr/>
      <dgm:t>
        <a:bodyPr/>
        <a:lstStyle/>
        <a:p>
          <a:endParaRPr lang="en-US"/>
        </a:p>
      </dgm:t>
    </dgm:pt>
    <dgm:pt modelId="{3DC76B49-30AE-45CC-BB18-C244BDB2CAF8}" type="sibTrans" cxnId="{3401B77B-988F-44CF-B558-7EF55FC44928}">
      <dgm:prSet/>
      <dgm:spPr/>
      <dgm:t>
        <a:bodyPr/>
        <a:lstStyle/>
        <a:p>
          <a:endParaRPr lang="en-US"/>
        </a:p>
      </dgm:t>
    </dgm:pt>
    <dgm:pt modelId="{C528D221-F487-4D3F-953B-1A57D5C28D43}">
      <dgm:prSet/>
      <dgm:spPr/>
      <dgm:t>
        <a:bodyPr/>
        <a:lstStyle/>
        <a:p>
          <a:r>
            <a:rPr lang="en-IN"/>
            <a:t>Dropped null values (3% of total data)</a:t>
          </a:r>
          <a:endParaRPr lang="en-US"/>
        </a:p>
      </dgm:t>
    </dgm:pt>
    <dgm:pt modelId="{AFD79C55-890C-48E1-838A-B0D30E02327A}" type="parTrans" cxnId="{D9A23607-5333-44FF-92A3-09630CB7B16C}">
      <dgm:prSet/>
      <dgm:spPr/>
      <dgm:t>
        <a:bodyPr/>
        <a:lstStyle/>
        <a:p>
          <a:endParaRPr lang="en-US"/>
        </a:p>
      </dgm:t>
    </dgm:pt>
    <dgm:pt modelId="{FF1244C0-24C7-4216-9205-9D6CF25E45FD}" type="sibTrans" cxnId="{D9A23607-5333-44FF-92A3-09630CB7B16C}">
      <dgm:prSet/>
      <dgm:spPr/>
      <dgm:t>
        <a:bodyPr/>
        <a:lstStyle/>
        <a:p>
          <a:endParaRPr lang="en-US"/>
        </a:p>
      </dgm:t>
    </dgm:pt>
    <dgm:pt modelId="{A5E8E3F6-8289-469D-A59F-F4478AB2F695}">
      <dgm:prSet/>
      <dgm:spPr/>
      <dgm:t>
        <a:bodyPr/>
        <a:lstStyle/>
        <a:p>
          <a:r>
            <a:rPr lang="en-IN"/>
            <a:t>Dropped </a:t>
          </a:r>
          <a:r>
            <a:rPr lang="en-IN" b="1"/>
            <a:t>session_id </a:t>
          </a:r>
          <a:r>
            <a:rPr lang="en-IN"/>
            <a:t>column</a:t>
          </a:r>
          <a:endParaRPr lang="en-US"/>
        </a:p>
      </dgm:t>
    </dgm:pt>
    <dgm:pt modelId="{93DECB41-F9FC-4DCD-9974-7660B0A3F0FC}" type="parTrans" cxnId="{52313490-6276-4ADE-9688-7654F08D2CFF}">
      <dgm:prSet/>
      <dgm:spPr/>
      <dgm:t>
        <a:bodyPr/>
        <a:lstStyle/>
        <a:p>
          <a:endParaRPr lang="en-US"/>
        </a:p>
      </dgm:t>
    </dgm:pt>
    <dgm:pt modelId="{9AE97432-CF27-4926-9D0B-C59B0B8BE842}" type="sibTrans" cxnId="{52313490-6276-4ADE-9688-7654F08D2CFF}">
      <dgm:prSet/>
      <dgm:spPr/>
      <dgm:t>
        <a:bodyPr/>
        <a:lstStyle/>
        <a:p>
          <a:endParaRPr lang="en-US"/>
        </a:p>
      </dgm:t>
    </dgm:pt>
    <dgm:pt modelId="{F815F4B9-440A-433A-B049-4EF49B4105D4}">
      <dgm:prSet/>
      <dgm:spPr/>
      <dgm:t>
        <a:bodyPr/>
        <a:lstStyle/>
        <a:p>
          <a:r>
            <a:rPr lang="en-IN"/>
            <a:t>Converted categorical datatypes to numeric using one-hot encoding</a:t>
          </a:r>
          <a:endParaRPr lang="en-US"/>
        </a:p>
      </dgm:t>
    </dgm:pt>
    <dgm:pt modelId="{A5FD8D66-E062-424D-9A97-C3AED078CE4F}" type="parTrans" cxnId="{D77BC973-5217-4C03-8CCF-F69A720DA0CC}">
      <dgm:prSet/>
      <dgm:spPr/>
      <dgm:t>
        <a:bodyPr/>
        <a:lstStyle/>
        <a:p>
          <a:endParaRPr lang="en-US"/>
        </a:p>
      </dgm:t>
    </dgm:pt>
    <dgm:pt modelId="{113F0490-5BE1-42EF-8498-05989A9121DE}" type="sibTrans" cxnId="{D77BC973-5217-4C03-8CCF-F69A720DA0CC}">
      <dgm:prSet/>
      <dgm:spPr/>
      <dgm:t>
        <a:bodyPr/>
        <a:lstStyle/>
        <a:p>
          <a:endParaRPr lang="en-US"/>
        </a:p>
      </dgm:t>
    </dgm:pt>
    <dgm:pt modelId="{4C1663A7-B953-460E-9034-DC5D3B3B5535}" type="pres">
      <dgm:prSet presAssocID="{0A68AA1D-CDDB-4E8A-8387-4CE8BB2BB12A}" presName="outerComposite" presStyleCnt="0">
        <dgm:presLayoutVars>
          <dgm:chMax val="5"/>
          <dgm:dir/>
          <dgm:resizeHandles val="exact"/>
        </dgm:presLayoutVars>
      </dgm:prSet>
      <dgm:spPr/>
    </dgm:pt>
    <dgm:pt modelId="{60B13C57-D249-492C-B662-6A5CA90E8A26}" type="pres">
      <dgm:prSet presAssocID="{0A68AA1D-CDDB-4E8A-8387-4CE8BB2BB12A}" presName="dummyMaxCanvas" presStyleCnt="0">
        <dgm:presLayoutVars/>
      </dgm:prSet>
      <dgm:spPr/>
    </dgm:pt>
    <dgm:pt modelId="{7C4A8297-0BDF-4A59-9322-ACB88044C5C0}" type="pres">
      <dgm:prSet presAssocID="{0A68AA1D-CDDB-4E8A-8387-4CE8BB2BB12A}" presName="FiveNodes_1" presStyleLbl="node1" presStyleIdx="0" presStyleCnt="5">
        <dgm:presLayoutVars>
          <dgm:bulletEnabled val="1"/>
        </dgm:presLayoutVars>
      </dgm:prSet>
      <dgm:spPr/>
    </dgm:pt>
    <dgm:pt modelId="{66DC89DB-3EDC-43C8-861B-CDF0470E30FF}" type="pres">
      <dgm:prSet presAssocID="{0A68AA1D-CDDB-4E8A-8387-4CE8BB2BB12A}" presName="FiveNodes_2" presStyleLbl="node1" presStyleIdx="1" presStyleCnt="5">
        <dgm:presLayoutVars>
          <dgm:bulletEnabled val="1"/>
        </dgm:presLayoutVars>
      </dgm:prSet>
      <dgm:spPr/>
    </dgm:pt>
    <dgm:pt modelId="{23F5DBD5-9560-4565-8E36-BE264B0F4C8A}" type="pres">
      <dgm:prSet presAssocID="{0A68AA1D-CDDB-4E8A-8387-4CE8BB2BB12A}" presName="FiveNodes_3" presStyleLbl="node1" presStyleIdx="2" presStyleCnt="5">
        <dgm:presLayoutVars>
          <dgm:bulletEnabled val="1"/>
        </dgm:presLayoutVars>
      </dgm:prSet>
      <dgm:spPr/>
    </dgm:pt>
    <dgm:pt modelId="{9A8280F5-EA96-4576-AED0-5752B4784CDD}" type="pres">
      <dgm:prSet presAssocID="{0A68AA1D-CDDB-4E8A-8387-4CE8BB2BB12A}" presName="FiveNodes_4" presStyleLbl="node1" presStyleIdx="3" presStyleCnt="5">
        <dgm:presLayoutVars>
          <dgm:bulletEnabled val="1"/>
        </dgm:presLayoutVars>
      </dgm:prSet>
      <dgm:spPr/>
    </dgm:pt>
    <dgm:pt modelId="{3A2D35E1-80F9-4B73-92E1-46F087788F2B}" type="pres">
      <dgm:prSet presAssocID="{0A68AA1D-CDDB-4E8A-8387-4CE8BB2BB12A}" presName="FiveNodes_5" presStyleLbl="node1" presStyleIdx="4" presStyleCnt="5">
        <dgm:presLayoutVars>
          <dgm:bulletEnabled val="1"/>
        </dgm:presLayoutVars>
      </dgm:prSet>
      <dgm:spPr/>
    </dgm:pt>
    <dgm:pt modelId="{68ABCAD8-9CD8-4B2B-844D-58923537C5D9}" type="pres">
      <dgm:prSet presAssocID="{0A68AA1D-CDDB-4E8A-8387-4CE8BB2BB12A}" presName="FiveConn_1-2" presStyleLbl="fgAccFollowNode1" presStyleIdx="0" presStyleCnt="4">
        <dgm:presLayoutVars>
          <dgm:bulletEnabled val="1"/>
        </dgm:presLayoutVars>
      </dgm:prSet>
      <dgm:spPr/>
    </dgm:pt>
    <dgm:pt modelId="{625D2BC8-A6E4-4617-BCE3-98C3F03A314D}" type="pres">
      <dgm:prSet presAssocID="{0A68AA1D-CDDB-4E8A-8387-4CE8BB2BB12A}" presName="FiveConn_2-3" presStyleLbl="fgAccFollowNode1" presStyleIdx="1" presStyleCnt="4">
        <dgm:presLayoutVars>
          <dgm:bulletEnabled val="1"/>
        </dgm:presLayoutVars>
      </dgm:prSet>
      <dgm:spPr/>
    </dgm:pt>
    <dgm:pt modelId="{5C0E1C64-F218-4D98-A8C8-6E76938F6D02}" type="pres">
      <dgm:prSet presAssocID="{0A68AA1D-CDDB-4E8A-8387-4CE8BB2BB12A}" presName="FiveConn_3-4" presStyleLbl="fgAccFollowNode1" presStyleIdx="2" presStyleCnt="4">
        <dgm:presLayoutVars>
          <dgm:bulletEnabled val="1"/>
        </dgm:presLayoutVars>
      </dgm:prSet>
      <dgm:spPr/>
    </dgm:pt>
    <dgm:pt modelId="{0093A03C-B0CF-41E7-AE97-F3CEDB6A0717}" type="pres">
      <dgm:prSet presAssocID="{0A68AA1D-CDDB-4E8A-8387-4CE8BB2BB12A}" presName="FiveConn_4-5" presStyleLbl="fgAccFollowNode1" presStyleIdx="3" presStyleCnt="4">
        <dgm:presLayoutVars>
          <dgm:bulletEnabled val="1"/>
        </dgm:presLayoutVars>
      </dgm:prSet>
      <dgm:spPr/>
    </dgm:pt>
    <dgm:pt modelId="{78C00985-F0DE-4998-8897-B3ECB394AC72}" type="pres">
      <dgm:prSet presAssocID="{0A68AA1D-CDDB-4E8A-8387-4CE8BB2BB12A}" presName="FiveNodes_1_text" presStyleLbl="node1" presStyleIdx="4" presStyleCnt="5">
        <dgm:presLayoutVars>
          <dgm:bulletEnabled val="1"/>
        </dgm:presLayoutVars>
      </dgm:prSet>
      <dgm:spPr/>
    </dgm:pt>
    <dgm:pt modelId="{E02214F9-D3F4-4F5C-913C-18B38D1F7F1C}" type="pres">
      <dgm:prSet presAssocID="{0A68AA1D-CDDB-4E8A-8387-4CE8BB2BB12A}" presName="FiveNodes_2_text" presStyleLbl="node1" presStyleIdx="4" presStyleCnt="5">
        <dgm:presLayoutVars>
          <dgm:bulletEnabled val="1"/>
        </dgm:presLayoutVars>
      </dgm:prSet>
      <dgm:spPr/>
    </dgm:pt>
    <dgm:pt modelId="{A26E1FBC-CEAB-4264-B010-18A7A761E546}" type="pres">
      <dgm:prSet presAssocID="{0A68AA1D-CDDB-4E8A-8387-4CE8BB2BB12A}" presName="FiveNodes_3_text" presStyleLbl="node1" presStyleIdx="4" presStyleCnt="5">
        <dgm:presLayoutVars>
          <dgm:bulletEnabled val="1"/>
        </dgm:presLayoutVars>
      </dgm:prSet>
      <dgm:spPr/>
    </dgm:pt>
    <dgm:pt modelId="{E60D954B-A5A3-4420-B6C9-41BFC245495F}" type="pres">
      <dgm:prSet presAssocID="{0A68AA1D-CDDB-4E8A-8387-4CE8BB2BB12A}" presName="FiveNodes_4_text" presStyleLbl="node1" presStyleIdx="4" presStyleCnt="5">
        <dgm:presLayoutVars>
          <dgm:bulletEnabled val="1"/>
        </dgm:presLayoutVars>
      </dgm:prSet>
      <dgm:spPr/>
    </dgm:pt>
    <dgm:pt modelId="{09472B46-B1CE-40F7-951C-ADD3A99C1E8D}" type="pres">
      <dgm:prSet presAssocID="{0A68AA1D-CDDB-4E8A-8387-4CE8BB2BB12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9A23607-5333-44FF-92A3-09630CB7B16C}" srcId="{0A68AA1D-CDDB-4E8A-8387-4CE8BB2BB12A}" destId="{C528D221-F487-4D3F-953B-1A57D5C28D43}" srcOrd="2" destOrd="0" parTransId="{AFD79C55-890C-48E1-838A-B0D30E02327A}" sibTransId="{FF1244C0-24C7-4216-9205-9D6CF25E45FD}"/>
    <dgm:cxn modelId="{89E45307-B1CC-4CB1-AEA1-3C881F839938}" type="presOf" srcId="{0A68AA1D-CDDB-4E8A-8387-4CE8BB2BB12A}" destId="{4C1663A7-B953-460E-9034-DC5D3B3B5535}" srcOrd="0" destOrd="0" presId="urn:microsoft.com/office/officeart/2005/8/layout/vProcess5"/>
    <dgm:cxn modelId="{F53FF241-89EA-4A5F-B133-1642D67DC602}" srcId="{0A68AA1D-CDDB-4E8A-8387-4CE8BB2BB12A}" destId="{0865C903-CA0F-459E-A84F-184E6B1D8BBA}" srcOrd="0" destOrd="0" parTransId="{E140422A-9BBF-44C9-A3D9-2922854BFC7C}" sibTransId="{F58B5005-4624-4C58-A271-D7474C11F1B3}"/>
    <dgm:cxn modelId="{C664EC66-3837-4F42-8B76-51353B2B13ED}" type="presOf" srcId="{0865C903-CA0F-459E-A84F-184E6B1D8BBA}" destId="{78C00985-F0DE-4998-8897-B3ECB394AC72}" srcOrd="1" destOrd="0" presId="urn:microsoft.com/office/officeart/2005/8/layout/vProcess5"/>
    <dgm:cxn modelId="{A8EFEA68-4FB8-4246-AE3A-BCC07E66EB32}" type="presOf" srcId="{A5E8E3F6-8289-469D-A59F-F4478AB2F695}" destId="{E60D954B-A5A3-4420-B6C9-41BFC245495F}" srcOrd="1" destOrd="0" presId="urn:microsoft.com/office/officeart/2005/8/layout/vProcess5"/>
    <dgm:cxn modelId="{D77BC973-5217-4C03-8CCF-F69A720DA0CC}" srcId="{0A68AA1D-CDDB-4E8A-8387-4CE8BB2BB12A}" destId="{F815F4B9-440A-433A-B049-4EF49B4105D4}" srcOrd="4" destOrd="0" parTransId="{A5FD8D66-E062-424D-9A97-C3AED078CE4F}" sibTransId="{113F0490-5BE1-42EF-8498-05989A9121DE}"/>
    <dgm:cxn modelId="{3401B77B-988F-44CF-B558-7EF55FC44928}" srcId="{0A68AA1D-CDDB-4E8A-8387-4CE8BB2BB12A}" destId="{EFA8CF1A-1CBA-4EB8-9646-7B57769E4A7D}" srcOrd="1" destOrd="0" parTransId="{0318BD85-2E17-4473-9605-D2830E790DDC}" sibTransId="{3DC76B49-30AE-45CC-BB18-C244BDB2CAF8}"/>
    <dgm:cxn modelId="{32D98D8E-90AC-4CBA-8CBD-4F4CD815C620}" type="presOf" srcId="{3DC76B49-30AE-45CC-BB18-C244BDB2CAF8}" destId="{625D2BC8-A6E4-4617-BCE3-98C3F03A314D}" srcOrd="0" destOrd="0" presId="urn:microsoft.com/office/officeart/2005/8/layout/vProcess5"/>
    <dgm:cxn modelId="{52313490-6276-4ADE-9688-7654F08D2CFF}" srcId="{0A68AA1D-CDDB-4E8A-8387-4CE8BB2BB12A}" destId="{A5E8E3F6-8289-469D-A59F-F4478AB2F695}" srcOrd="3" destOrd="0" parTransId="{93DECB41-F9FC-4DCD-9974-7660B0A3F0FC}" sibTransId="{9AE97432-CF27-4926-9D0B-C59B0B8BE842}"/>
    <dgm:cxn modelId="{669FDF98-D756-461E-B8B2-34CEDCFB4DFF}" type="presOf" srcId="{F58B5005-4624-4C58-A271-D7474C11F1B3}" destId="{68ABCAD8-9CD8-4B2B-844D-58923537C5D9}" srcOrd="0" destOrd="0" presId="urn:microsoft.com/office/officeart/2005/8/layout/vProcess5"/>
    <dgm:cxn modelId="{7A730E9F-FAA2-467E-BB6E-86037030D4F9}" type="presOf" srcId="{EFA8CF1A-1CBA-4EB8-9646-7B57769E4A7D}" destId="{E02214F9-D3F4-4F5C-913C-18B38D1F7F1C}" srcOrd="1" destOrd="0" presId="urn:microsoft.com/office/officeart/2005/8/layout/vProcess5"/>
    <dgm:cxn modelId="{27C48DA5-E044-4466-9D90-FA0422E07000}" type="presOf" srcId="{F815F4B9-440A-433A-B049-4EF49B4105D4}" destId="{3A2D35E1-80F9-4B73-92E1-46F087788F2B}" srcOrd="0" destOrd="0" presId="urn:microsoft.com/office/officeart/2005/8/layout/vProcess5"/>
    <dgm:cxn modelId="{95D733A9-EEA5-482A-999C-C6ADCEB15EA3}" type="presOf" srcId="{9AE97432-CF27-4926-9D0B-C59B0B8BE842}" destId="{0093A03C-B0CF-41E7-AE97-F3CEDB6A0717}" srcOrd="0" destOrd="0" presId="urn:microsoft.com/office/officeart/2005/8/layout/vProcess5"/>
    <dgm:cxn modelId="{500F66AC-8FD3-4DFE-B7B1-A39EB646F697}" type="presOf" srcId="{A5E8E3F6-8289-469D-A59F-F4478AB2F695}" destId="{9A8280F5-EA96-4576-AED0-5752B4784CDD}" srcOrd="0" destOrd="0" presId="urn:microsoft.com/office/officeart/2005/8/layout/vProcess5"/>
    <dgm:cxn modelId="{6022BAB1-EA2B-42E2-A4BB-38906F4526A0}" type="presOf" srcId="{F815F4B9-440A-433A-B049-4EF49B4105D4}" destId="{09472B46-B1CE-40F7-951C-ADD3A99C1E8D}" srcOrd="1" destOrd="0" presId="urn:microsoft.com/office/officeart/2005/8/layout/vProcess5"/>
    <dgm:cxn modelId="{2CCD47C8-F39C-4F27-9A92-2C0CF2BE45B0}" type="presOf" srcId="{FF1244C0-24C7-4216-9205-9D6CF25E45FD}" destId="{5C0E1C64-F218-4D98-A8C8-6E76938F6D02}" srcOrd="0" destOrd="0" presId="urn:microsoft.com/office/officeart/2005/8/layout/vProcess5"/>
    <dgm:cxn modelId="{2FFE45D3-0484-4A49-BB80-626760F80280}" type="presOf" srcId="{C528D221-F487-4D3F-953B-1A57D5C28D43}" destId="{23F5DBD5-9560-4565-8E36-BE264B0F4C8A}" srcOrd="0" destOrd="0" presId="urn:microsoft.com/office/officeart/2005/8/layout/vProcess5"/>
    <dgm:cxn modelId="{9E6029D4-4FC0-4604-9D60-DAE64C0748DF}" type="presOf" srcId="{0865C903-CA0F-459E-A84F-184E6B1D8BBA}" destId="{7C4A8297-0BDF-4A59-9322-ACB88044C5C0}" srcOrd="0" destOrd="0" presId="urn:microsoft.com/office/officeart/2005/8/layout/vProcess5"/>
    <dgm:cxn modelId="{BFD148DA-FD28-4F6A-B598-A4D5A70DD8BE}" type="presOf" srcId="{EFA8CF1A-1CBA-4EB8-9646-7B57769E4A7D}" destId="{66DC89DB-3EDC-43C8-861B-CDF0470E30FF}" srcOrd="0" destOrd="0" presId="urn:microsoft.com/office/officeart/2005/8/layout/vProcess5"/>
    <dgm:cxn modelId="{0B517FF1-306A-4D51-8933-0BF6A71C1BCC}" type="presOf" srcId="{C528D221-F487-4D3F-953B-1A57D5C28D43}" destId="{A26E1FBC-CEAB-4264-B010-18A7A761E546}" srcOrd="1" destOrd="0" presId="urn:microsoft.com/office/officeart/2005/8/layout/vProcess5"/>
    <dgm:cxn modelId="{852AA20A-96B6-402B-8388-1CBAC4926A46}" type="presParOf" srcId="{4C1663A7-B953-460E-9034-DC5D3B3B5535}" destId="{60B13C57-D249-492C-B662-6A5CA90E8A26}" srcOrd="0" destOrd="0" presId="urn:microsoft.com/office/officeart/2005/8/layout/vProcess5"/>
    <dgm:cxn modelId="{64FF18B4-D70E-4EC0-9C8F-9AACF97CF440}" type="presParOf" srcId="{4C1663A7-B953-460E-9034-DC5D3B3B5535}" destId="{7C4A8297-0BDF-4A59-9322-ACB88044C5C0}" srcOrd="1" destOrd="0" presId="urn:microsoft.com/office/officeart/2005/8/layout/vProcess5"/>
    <dgm:cxn modelId="{04DF3761-5BF4-49E3-B7CE-CD1FC71D1D47}" type="presParOf" srcId="{4C1663A7-B953-460E-9034-DC5D3B3B5535}" destId="{66DC89DB-3EDC-43C8-861B-CDF0470E30FF}" srcOrd="2" destOrd="0" presId="urn:microsoft.com/office/officeart/2005/8/layout/vProcess5"/>
    <dgm:cxn modelId="{9B0855DA-155D-4076-A029-65654AA91605}" type="presParOf" srcId="{4C1663A7-B953-460E-9034-DC5D3B3B5535}" destId="{23F5DBD5-9560-4565-8E36-BE264B0F4C8A}" srcOrd="3" destOrd="0" presId="urn:microsoft.com/office/officeart/2005/8/layout/vProcess5"/>
    <dgm:cxn modelId="{0D9F2447-7326-43E4-B3CF-B5E37AA74D4C}" type="presParOf" srcId="{4C1663A7-B953-460E-9034-DC5D3B3B5535}" destId="{9A8280F5-EA96-4576-AED0-5752B4784CDD}" srcOrd="4" destOrd="0" presId="urn:microsoft.com/office/officeart/2005/8/layout/vProcess5"/>
    <dgm:cxn modelId="{95BEC097-D6AE-40B6-8F82-33F35CD985A2}" type="presParOf" srcId="{4C1663A7-B953-460E-9034-DC5D3B3B5535}" destId="{3A2D35E1-80F9-4B73-92E1-46F087788F2B}" srcOrd="5" destOrd="0" presId="urn:microsoft.com/office/officeart/2005/8/layout/vProcess5"/>
    <dgm:cxn modelId="{24524C38-7A9B-40B0-A57A-1C7A685C598F}" type="presParOf" srcId="{4C1663A7-B953-460E-9034-DC5D3B3B5535}" destId="{68ABCAD8-9CD8-4B2B-844D-58923537C5D9}" srcOrd="6" destOrd="0" presId="urn:microsoft.com/office/officeart/2005/8/layout/vProcess5"/>
    <dgm:cxn modelId="{CFF5A62D-9638-4C62-8793-9D8928314582}" type="presParOf" srcId="{4C1663A7-B953-460E-9034-DC5D3B3B5535}" destId="{625D2BC8-A6E4-4617-BCE3-98C3F03A314D}" srcOrd="7" destOrd="0" presId="urn:microsoft.com/office/officeart/2005/8/layout/vProcess5"/>
    <dgm:cxn modelId="{F7F6B17E-C2DB-41BC-BE36-66BFDE9696FF}" type="presParOf" srcId="{4C1663A7-B953-460E-9034-DC5D3B3B5535}" destId="{5C0E1C64-F218-4D98-A8C8-6E76938F6D02}" srcOrd="8" destOrd="0" presId="urn:microsoft.com/office/officeart/2005/8/layout/vProcess5"/>
    <dgm:cxn modelId="{B6412990-92C4-4D64-9CFB-BDB662C6FED8}" type="presParOf" srcId="{4C1663A7-B953-460E-9034-DC5D3B3B5535}" destId="{0093A03C-B0CF-41E7-AE97-F3CEDB6A0717}" srcOrd="9" destOrd="0" presId="urn:microsoft.com/office/officeart/2005/8/layout/vProcess5"/>
    <dgm:cxn modelId="{6922E50B-7784-4944-A33E-B2A3E85901BE}" type="presParOf" srcId="{4C1663A7-B953-460E-9034-DC5D3B3B5535}" destId="{78C00985-F0DE-4998-8897-B3ECB394AC72}" srcOrd="10" destOrd="0" presId="urn:microsoft.com/office/officeart/2005/8/layout/vProcess5"/>
    <dgm:cxn modelId="{91E134C0-CDC3-41A5-B9B0-D8FD2ED3CB1B}" type="presParOf" srcId="{4C1663A7-B953-460E-9034-DC5D3B3B5535}" destId="{E02214F9-D3F4-4F5C-913C-18B38D1F7F1C}" srcOrd="11" destOrd="0" presId="urn:microsoft.com/office/officeart/2005/8/layout/vProcess5"/>
    <dgm:cxn modelId="{22036F7A-B905-4C86-9E2E-2C270DAA2D28}" type="presParOf" srcId="{4C1663A7-B953-460E-9034-DC5D3B3B5535}" destId="{A26E1FBC-CEAB-4264-B010-18A7A761E546}" srcOrd="12" destOrd="0" presId="urn:microsoft.com/office/officeart/2005/8/layout/vProcess5"/>
    <dgm:cxn modelId="{45BAC69D-CFDE-47B1-B39D-9650CA578C94}" type="presParOf" srcId="{4C1663A7-B953-460E-9034-DC5D3B3B5535}" destId="{E60D954B-A5A3-4420-B6C9-41BFC245495F}" srcOrd="13" destOrd="0" presId="urn:microsoft.com/office/officeart/2005/8/layout/vProcess5"/>
    <dgm:cxn modelId="{C970C2BB-3148-40E3-B7FB-1611765FB2D7}" type="presParOf" srcId="{4C1663A7-B953-460E-9034-DC5D3B3B5535}" destId="{09472B46-B1CE-40F7-951C-ADD3A99C1E8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F853B-4ED9-4313-8D9E-93D8E849C3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8FB497-4BEE-40D4-92E9-C7BAF935CB76}">
      <dgm:prSet/>
      <dgm:spPr/>
      <dgm:t>
        <a:bodyPr/>
        <a:lstStyle/>
        <a:p>
          <a:r>
            <a:rPr lang="en-US" b="1"/>
            <a:t>Key Takeaways:  </a:t>
          </a:r>
          <a:endParaRPr lang="en-US"/>
        </a:p>
      </dgm:t>
    </dgm:pt>
    <dgm:pt modelId="{02EA4258-2417-446E-B215-F2923D47733E}" type="parTrans" cxnId="{130ED8A1-C55B-4808-9686-FF9406A88952}">
      <dgm:prSet/>
      <dgm:spPr/>
      <dgm:t>
        <a:bodyPr/>
        <a:lstStyle/>
        <a:p>
          <a:endParaRPr lang="en-US"/>
        </a:p>
      </dgm:t>
    </dgm:pt>
    <dgm:pt modelId="{F0217B65-2A23-4ECE-A6E6-D2433CCA7C4D}" type="sibTrans" cxnId="{130ED8A1-C55B-4808-9686-FF9406A88952}">
      <dgm:prSet/>
      <dgm:spPr/>
      <dgm:t>
        <a:bodyPr/>
        <a:lstStyle/>
        <a:p>
          <a:endParaRPr lang="en-US"/>
        </a:p>
      </dgm:t>
    </dgm:pt>
    <dgm:pt modelId="{B898F459-1ED2-4BA0-AADB-CB4826C7C173}">
      <dgm:prSet/>
      <dgm:spPr/>
      <dgm:t>
        <a:bodyPr/>
        <a:lstStyle/>
        <a:p>
          <a:r>
            <a:rPr lang="en-US" sz="1400" b="1"/>
            <a:t>Decision Tree</a:t>
          </a:r>
          <a:r>
            <a:rPr lang="en-US" sz="1400"/>
            <a:t> outperforms other models </a:t>
          </a:r>
          <a:r>
            <a:rPr lang="en-US" sz="1400">
              <a:latin typeface="Aptos Display"/>
            </a:rPr>
            <a:t>with</a:t>
          </a:r>
          <a:r>
            <a:rPr lang="en-US" sz="1400"/>
            <a:t> </a:t>
          </a:r>
          <a:r>
            <a:rPr lang="en-US" sz="1400" b="1"/>
            <a:t>~86% accuracy</a:t>
          </a:r>
          <a:r>
            <a:rPr lang="en-US" sz="1400"/>
            <a:t>, making it the best choice.</a:t>
          </a:r>
        </a:p>
      </dgm:t>
    </dgm:pt>
    <dgm:pt modelId="{30243ABA-8213-41E1-8CA9-447D5540139C}" type="parTrans" cxnId="{6C7D76CC-F7B9-4A3D-8BD7-1F8A0ECF631F}">
      <dgm:prSet/>
      <dgm:spPr/>
      <dgm:t>
        <a:bodyPr/>
        <a:lstStyle/>
        <a:p>
          <a:endParaRPr lang="en-US"/>
        </a:p>
      </dgm:t>
    </dgm:pt>
    <dgm:pt modelId="{EDE8DF6E-6555-466C-99B0-5AEBF2BF4675}" type="sibTrans" cxnId="{6C7D76CC-F7B9-4A3D-8BD7-1F8A0ECF631F}">
      <dgm:prSet/>
      <dgm:spPr/>
      <dgm:t>
        <a:bodyPr/>
        <a:lstStyle/>
        <a:p>
          <a:endParaRPr lang="en-US"/>
        </a:p>
      </dgm:t>
    </dgm:pt>
    <dgm:pt modelId="{135D07A8-A9C3-4377-A8CD-0B8A6686D088}">
      <dgm:prSet custT="1"/>
      <dgm:spPr/>
      <dgm:t>
        <a:bodyPr/>
        <a:lstStyle/>
        <a:p>
          <a:r>
            <a:rPr lang="en-US" sz="1400" b="1"/>
            <a:t>Logistic </a:t>
          </a:r>
          <a:r>
            <a:rPr lang="en-US" sz="1600" b="1"/>
            <a:t>Regression</a:t>
          </a:r>
          <a:r>
            <a:rPr lang="en-US" sz="1400"/>
            <a:t> is interpretable but too simplistic for intrusion detection tasks.</a:t>
          </a:r>
        </a:p>
      </dgm:t>
    </dgm:pt>
    <dgm:pt modelId="{F9E035B0-A5D7-4176-BF7D-F8CE26BFECBD}" type="parTrans" cxnId="{AF41E733-7E19-4B33-8FB7-D177EA7A60E8}">
      <dgm:prSet/>
      <dgm:spPr/>
      <dgm:t>
        <a:bodyPr/>
        <a:lstStyle/>
        <a:p>
          <a:endParaRPr lang="en-US"/>
        </a:p>
      </dgm:t>
    </dgm:pt>
    <dgm:pt modelId="{5BF4D460-EAED-43A2-9596-3BE241CAD0C9}" type="sibTrans" cxnId="{AF41E733-7E19-4B33-8FB7-D177EA7A60E8}">
      <dgm:prSet/>
      <dgm:spPr/>
      <dgm:t>
        <a:bodyPr/>
        <a:lstStyle/>
        <a:p>
          <a:endParaRPr lang="en-US"/>
        </a:p>
      </dgm:t>
    </dgm:pt>
    <dgm:pt modelId="{AA78FF24-9830-4ED5-9436-CF5A98DF8ACD}">
      <dgm:prSet/>
      <dgm:spPr/>
      <dgm:t>
        <a:bodyPr/>
        <a:lstStyle/>
        <a:p>
          <a:r>
            <a:rPr lang="en-US" sz="1400" b="1"/>
            <a:t>KNN</a:t>
          </a:r>
          <a:r>
            <a:rPr lang="en-US" sz="1400"/>
            <a:t> improves accuracy compared to logistic regression but suffers from lower detection and higher computation cost.</a:t>
          </a:r>
        </a:p>
      </dgm:t>
    </dgm:pt>
    <dgm:pt modelId="{064C816F-C5BF-4E3D-8AFE-1E68BC28485D}" type="parTrans" cxnId="{FD40CE21-1FD6-4518-BD3F-9FFF5FC883CD}">
      <dgm:prSet/>
      <dgm:spPr/>
      <dgm:t>
        <a:bodyPr/>
        <a:lstStyle/>
        <a:p>
          <a:endParaRPr lang="en-US"/>
        </a:p>
      </dgm:t>
    </dgm:pt>
    <dgm:pt modelId="{0B5A0A27-C316-4518-BD39-BFE581F50E35}" type="sibTrans" cxnId="{FD40CE21-1FD6-4518-BD3F-9FFF5FC883CD}">
      <dgm:prSet/>
      <dgm:spPr/>
      <dgm:t>
        <a:bodyPr/>
        <a:lstStyle/>
        <a:p>
          <a:endParaRPr lang="en-US"/>
        </a:p>
      </dgm:t>
    </dgm:pt>
    <dgm:pt modelId="{4A3A73A6-467B-4657-B186-072CB2C0F318}">
      <dgm:prSet/>
      <dgm:spPr/>
      <dgm:t>
        <a:bodyPr/>
        <a:lstStyle/>
        <a:p>
          <a:r>
            <a:rPr lang="en-US" sz="1400"/>
            <a:t>For cybersecurity monitoring, a model must </a:t>
          </a:r>
          <a:r>
            <a:rPr lang="en-US" sz="1400" b="1"/>
            <a:t>balance accuracy with detection ability</a:t>
          </a:r>
          <a:r>
            <a:rPr lang="en-US" sz="1400"/>
            <a:t> → Decision Tree provides this balance.</a:t>
          </a:r>
        </a:p>
      </dgm:t>
    </dgm:pt>
    <dgm:pt modelId="{988B3DC7-4248-4539-B335-07DF7384CCDF}" type="parTrans" cxnId="{B4BABF70-F9BB-4B5D-8F34-A4C427BADB01}">
      <dgm:prSet/>
      <dgm:spPr/>
      <dgm:t>
        <a:bodyPr/>
        <a:lstStyle/>
        <a:p>
          <a:endParaRPr lang="en-US"/>
        </a:p>
      </dgm:t>
    </dgm:pt>
    <dgm:pt modelId="{6974150E-F109-4CFB-A493-339BBF72C8F9}" type="sibTrans" cxnId="{B4BABF70-F9BB-4B5D-8F34-A4C427BADB01}">
      <dgm:prSet/>
      <dgm:spPr/>
      <dgm:t>
        <a:bodyPr/>
        <a:lstStyle/>
        <a:p>
          <a:endParaRPr lang="en-US"/>
        </a:p>
      </dgm:t>
    </dgm:pt>
    <dgm:pt modelId="{A5CDC648-75CA-4126-B76A-45AF1E599237}" type="pres">
      <dgm:prSet presAssocID="{4E2F853B-4ED9-4313-8D9E-93D8E849C399}" presName="linear" presStyleCnt="0">
        <dgm:presLayoutVars>
          <dgm:animLvl val="lvl"/>
          <dgm:resizeHandles val="exact"/>
        </dgm:presLayoutVars>
      </dgm:prSet>
      <dgm:spPr/>
    </dgm:pt>
    <dgm:pt modelId="{B4E7C43F-2CAC-4956-8C0D-43C99383BCF4}" type="pres">
      <dgm:prSet presAssocID="{158FB497-4BEE-40D4-92E9-C7BAF935CB76}" presName="parentText" presStyleLbl="node1" presStyleIdx="0" presStyleCnt="1" custLinFactNeighborY="-929">
        <dgm:presLayoutVars>
          <dgm:chMax val="0"/>
          <dgm:bulletEnabled val="1"/>
        </dgm:presLayoutVars>
      </dgm:prSet>
      <dgm:spPr/>
    </dgm:pt>
    <dgm:pt modelId="{0FAB59E3-EE1A-4E89-884C-909574FEFE00}" type="pres">
      <dgm:prSet presAssocID="{158FB497-4BEE-40D4-92E9-C7BAF935CB7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D40CE21-1FD6-4518-BD3F-9FFF5FC883CD}" srcId="{158FB497-4BEE-40D4-92E9-C7BAF935CB76}" destId="{AA78FF24-9830-4ED5-9436-CF5A98DF8ACD}" srcOrd="2" destOrd="0" parTransId="{064C816F-C5BF-4E3D-8AFE-1E68BC28485D}" sibTransId="{0B5A0A27-C316-4518-BD39-BFE581F50E35}"/>
    <dgm:cxn modelId="{AF41E733-7E19-4B33-8FB7-D177EA7A60E8}" srcId="{158FB497-4BEE-40D4-92E9-C7BAF935CB76}" destId="{135D07A8-A9C3-4377-A8CD-0B8A6686D088}" srcOrd="1" destOrd="0" parTransId="{F9E035B0-A5D7-4176-BF7D-F8CE26BFECBD}" sibTransId="{5BF4D460-EAED-43A2-9596-3BE241CAD0C9}"/>
    <dgm:cxn modelId="{A79BA441-1F7C-4494-8E7B-16AEDE1C7B38}" type="presOf" srcId="{4A3A73A6-467B-4657-B186-072CB2C0F318}" destId="{0FAB59E3-EE1A-4E89-884C-909574FEFE00}" srcOrd="0" destOrd="3" presId="urn:microsoft.com/office/officeart/2005/8/layout/vList2"/>
    <dgm:cxn modelId="{B4BABF70-F9BB-4B5D-8F34-A4C427BADB01}" srcId="{158FB497-4BEE-40D4-92E9-C7BAF935CB76}" destId="{4A3A73A6-467B-4657-B186-072CB2C0F318}" srcOrd="3" destOrd="0" parTransId="{988B3DC7-4248-4539-B335-07DF7384CCDF}" sibTransId="{6974150E-F109-4CFB-A493-339BBF72C8F9}"/>
    <dgm:cxn modelId="{AD408C7E-3A5D-4F35-96B5-4B22A1FE7E54}" type="presOf" srcId="{4E2F853B-4ED9-4313-8D9E-93D8E849C399}" destId="{A5CDC648-75CA-4126-B76A-45AF1E599237}" srcOrd="0" destOrd="0" presId="urn:microsoft.com/office/officeart/2005/8/layout/vList2"/>
    <dgm:cxn modelId="{130ED8A1-C55B-4808-9686-FF9406A88952}" srcId="{4E2F853B-4ED9-4313-8D9E-93D8E849C399}" destId="{158FB497-4BEE-40D4-92E9-C7BAF935CB76}" srcOrd="0" destOrd="0" parTransId="{02EA4258-2417-446E-B215-F2923D47733E}" sibTransId="{F0217B65-2A23-4ECE-A6E6-D2433CCA7C4D}"/>
    <dgm:cxn modelId="{59C5A1AB-3C08-402F-9083-E56A9A3BE060}" type="presOf" srcId="{158FB497-4BEE-40D4-92E9-C7BAF935CB76}" destId="{B4E7C43F-2CAC-4956-8C0D-43C99383BCF4}" srcOrd="0" destOrd="0" presId="urn:microsoft.com/office/officeart/2005/8/layout/vList2"/>
    <dgm:cxn modelId="{18DE9BC6-21C8-4B1A-AED6-6FB10E889920}" type="presOf" srcId="{B898F459-1ED2-4BA0-AADB-CB4826C7C173}" destId="{0FAB59E3-EE1A-4E89-884C-909574FEFE00}" srcOrd="0" destOrd="0" presId="urn:microsoft.com/office/officeart/2005/8/layout/vList2"/>
    <dgm:cxn modelId="{6C7D76CC-F7B9-4A3D-8BD7-1F8A0ECF631F}" srcId="{158FB497-4BEE-40D4-92E9-C7BAF935CB76}" destId="{B898F459-1ED2-4BA0-AADB-CB4826C7C173}" srcOrd="0" destOrd="0" parTransId="{30243ABA-8213-41E1-8CA9-447D5540139C}" sibTransId="{EDE8DF6E-6555-466C-99B0-5AEBF2BF4675}"/>
    <dgm:cxn modelId="{303F7EF4-A681-44C3-B62D-EBF6FEA4EBDD}" type="presOf" srcId="{135D07A8-A9C3-4377-A8CD-0B8A6686D088}" destId="{0FAB59E3-EE1A-4E89-884C-909574FEFE00}" srcOrd="0" destOrd="1" presId="urn:microsoft.com/office/officeart/2005/8/layout/vList2"/>
    <dgm:cxn modelId="{6C8623FE-E62D-4552-B752-0115F5BE4DA9}" type="presOf" srcId="{AA78FF24-9830-4ED5-9436-CF5A98DF8ACD}" destId="{0FAB59E3-EE1A-4E89-884C-909574FEFE00}" srcOrd="0" destOrd="2" presId="urn:microsoft.com/office/officeart/2005/8/layout/vList2"/>
    <dgm:cxn modelId="{F9A78DA2-B24A-443B-A905-9CD05FF27FDB}" type="presParOf" srcId="{A5CDC648-75CA-4126-B76A-45AF1E599237}" destId="{B4E7C43F-2CAC-4956-8C0D-43C99383BCF4}" srcOrd="0" destOrd="0" presId="urn:microsoft.com/office/officeart/2005/8/layout/vList2"/>
    <dgm:cxn modelId="{F0BCF91D-B2FF-4D96-AD43-981EA2C15F7B}" type="presParOf" srcId="{A5CDC648-75CA-4126-B76A-45AF1E599237}" destId="{0FAB59E3-EE1A-4E89-884C-909574FEFE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A8297-0BDF-4A59-9322-ACB88044C5C0}">
      <dsp:nvSpPr>
        <dsp:cNvPr id="0" name=""/>
        <dsp:cNvSpPr/>
      </dsp:nvSpPr>
      <dsp:spPr>
        <a:xfrm>
          <a:off x="0" y="0"/>
          <a:ext cx="6072759" cy="7834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Cleaned categorical columns</a:t>
          </a:r>
          <a:endParaRPr lang="en-US" sz="2000" kern="1200"/>
        </a:p>
      </dsp:txBody>
      <dsp:txXfrm>
        <a:off x="22947" y="22947"/>
        <a:ext cx="5135681" cy="737563"/>
      </dsp:txXfrm>
    </dsp:sp>
    <dsp:sp modelId="{66DC89DB-3EDC-43C8-861B-CDF0470E30FF}">
      <dsp:nvSpPr>
        <dsp:cNvPr id="0" name=""/>
        <dsp:cNvSpPr/>
      </dsp:nvSpPr>
      <dsp:spPr>
        <a:xfrm>
          <a:off x="453485" y="892271"/>
          <a:ext cx="6072759" cy="783457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Rounded off values of session duration to 2 decimal places</a:t>
          </a:r>
          <a:endParaRPr lang="en-US" sz="2000" kern="1200"/>
        </a:p>
      </dsp:txBody>
      <dsp:txXfrm>
        <a:off x="476432" y="915218"/>
        <a:ext cx="5064132" cy="737563"/>
      </dsp:txXfrm>
    </dsp:sp>
    <dsp:sp modelId="{23F5DBD5-9560-4565-8E36-BE264B0F4C8A}">
      <dsp:nvSpPr>
        <dsp:cNvPr id="0" name=""/>
        <dsp:cNvSpPr/>
      </dsp:nvSpPr>
      <dsp:spPr>
        <a:xfrm>
          <a:off x="906970" y="1784543"/>
          <a:ext cx="6072759" cy="783457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Dropped null values (3% of total data)</a:t>
          </a:r>
          <a:endParaRPr lang="en-US" sz="2000" kern="1200"/>
        </a:p>
      </dsp:txBody>
      <dsp:txXfrm>
        <a:off x="929917" y="1807490"/>
        <a:ext cx="5064132" cy="737563"/>
      </dsp:txXfrm>
    </dsp:sp>
    <dsp:sp modelId="{9A8280F5-EA96-4576-AED0-5752B4784CDD}">
      <dsp:nvSpPr>
        <dsp:cNvPr id="0" name=""/>
        <dsp:cNvSpPr/>
      </dsp:nvSpPr>
      <dsp:spPr>
        <a:xfrm>
          <a:off x="1360455" y="2676814"/>
          <a:ext cx="6072759" cy="783457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Dropped </a:t>
          </a:r>
          <a:r>
            <a:rPr lang="en-IN" sz="2000" b="1" kern="1200"/>
            <a:t>session_id </a:t>
          </a:r>
          <a:r>
            <a:rPr lang="en-IN" sz="2000" kern="1200"/>
            <a:t>column</a:t>
          </a:r>
          <a:endParaRPr lang="en-US" sz="2000" kern="1200"/>
        </a:p>
      </dsp:txBody>
      <dsp:txXfrm>
        <a:off x="1383402" y="2699761"/>
        <a:ext cx="5064132" cy="737563"/>
      </dsp:txXfrm>
    </dsp:sp>
    <dsp:sp modelId="{3A2D35E1-80F9-4B73-92E1-46F087788F2B}">
      <dsp:nvSpPr>
        <dsp:cNvPr id="0" name=""/>
        <dsp:cNvSpPr/>
      </dsp:nvSpPr>
      <dsp:spPr>
        <a:xfrm>
          <a:off x="1813940" y="3569086"/>
          <a:ext cx="6072759" cy="783457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Converted categorical datatypes to numeric using one-hot encoding</a:t>
          </a:r>
          <a:endParaRPr lang="en-US" sz="2000" kern="1200"/>
        </a:p>
      </dsp:txBody>
      <dsp:txXfrm>
        <a:off x="1836887" y="3592033"/>
        <a:ext cx="5064132" cy="737563"/>
      </dsp:txXfrm>
    </dsp:sp>
    <dsp:sp modelId="{68ABCAD8-9CD8-4B2B-844D-58923537C5D9}">
      <dsp:nvSpPr>
        <dsp:cNvPr id="0" name=""/>
        <dsp:cNvSpPr/>
      </dsp:nvSpPr>
      <dsp:spPr>
        <a:xfrm>
          <a:off x="5563511" y="572359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678092" y="572359"/>
        <a:ext cx="280085" cy="383208"/>
      </dsp:txXfrm>
    </dsp:sp>
    <dsp:sp modelId="{625D2BC8-A6E4-4617-BCE3-98C3F03A314D}">
      <dsp:nvSpPr>
        <dsp:cNvPr id="0" name=""/>
        <dsp:cNvSpPr/>
      </dsp:nvSpPr>
      <dsp:spPr>
        <a:xfrm>
          <a:off x="6016996" y="146463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31577" y="1464631"/>
        <a:ext cx="280085" cy="383208"/>
      </dsp:txXfrm>
    </dsp:sp>
    <dsp:sp modelId="{5C0E1C64-F218-4D98-A8C8-6E76938F6D02}">
      <dsp:nvSpPr>
        <dsp:cNvPr id="0" name=""/>
        <dsp:cNvSpPr/>
      </dsp:nvSpPr>
      <dsp:spPr>
        <a:xfrm>
          <a:off x="6470481" y="2343844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5062" y="2343844"/>
        <a:ext cx="280085" cy="383208"/>
      </dsp:txXfrm>
    </dsp:sp>
    <dsp:sp modelId="{0093A03C-B0CF-41E7-AE97-F3CEDB6A0717}">
      <dsp:nvSpPr>
        <dsp:cNvPr id="0" name=""/>
        <dsp:cNvSpPr/>
      </dsp:nvSpPr>
      <dsp:spPr>
        <a:xfrm>
          <a:off x="6923967" y="324482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038548" y="3244821"/>
        <a:ext cx="280085" cy="383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7C43F-2CAC-4956-8C0D-43C99383BCF4}">
      <dsp:nvSpPr>
        <dsp:cNvPr id="0" name=""/>
        <dsp:cNvSpPr/>
      </dsp:nvSpPr>
      <dsp:spPr>
        <a:xfrm>
          <a:off x="0" y="0"/>
          <a:ext cx="7680960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Key Takeaways:  </a:t>
          </a:r>
          <a:endParaRPr lang="en-US" sz="1900" kern="1200"/>
        </a:p>
      </dsp:txBody>
      <dsp:txXfrm>
        <a:off x="22789" y="22789"/>
        <a:ext cx="7635382" cy="421252"/>
      </dsp:txXfrm>
    </dsp:sp>
    <dsp:sp modelId="{0FAB59E3-EE1A-4E89-884C-909574FEFE00}">
      <dsp:nvSpPr>
        <dsp:cNvPr id="0" name=""/>
        <dsp:cNvSpPr/>
      </dsp:nvSpPr>
      <dsp:spPr>
        <a:xfrm>
          <a:off x="0" y="468469"/>
          <a:ext cx="7680960" cy="1376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/>
            <a:t>Decision Tree</a:t>
          </a:r>
          <a:r>
            <a:rPr lang="en-US" sz="1400" kern="1200"/>
            <a:t> outperforms other models </a:t>
          </a:r>
          <a:r>
            <a:rPr lang="en-US" sz="1400" kern="1200">
              <a:latin typeface="Aptos Display"/>
            </a:rPr>
            <a:t>with</a:t>
          </a:r>
          <a:r>
            <a:rPr lang="en-US" sz="1400" kern="1200"/>
            <a:t> </a:t>
          </a:r>
          <a:r>
            <a:rPr lang="en-US" sz="1400" b="1" kern="1200"/>
            <a:t>~86% accuracy</a:t>
          </a:r>
          <a:r>
            <a:rPr lang="en-US" sz="1400" kern="1200"/>
            <a:t>, making it the best choice.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/>
            <a:t>Logistic </a:t>
          </a:r>
          <a:r>
            <a:rPr lang="en-US" sz="1600" b="1" kern="1200"/>
            <a:t>Regression</a:t>
          </a:r>
          <a:r>
            <a:rPr lang="en-US" sz="1400" kern="1200"/>
            <a:t> is interpretable but too simplistic for intrusion detection tasks.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/>
            <a:t>KNN</a:t>
          </a:r>
          <a:r>
            <a:rPr lang="en-US" sz="1400" kern="1200"/>
            <a:t> improves accuracy compared to logistic regression but suffers from lower detection and higher computation cost.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For cybersecurity monitoring, a model must </a:t>
          </a:r>
          <a:r>
            <a:rPr lang="en-US" sz="1400" b="1" kern="1200"/>
            <a:t>balance accuracy with detection ability</a:t>
          </a:r>
          <a:r>
            <a:rPr lang="en-US" sz="1400" kern="1200"/>
            <a:t> → Decision Tree provides this balance.</a:t>
          </a:r>
        </a:p>
      </dsp:txBody>
      <dsp:txXfrm>
        <a:off x="0" y="468469"/>
        <a:ext cx="7680960" cy="1376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1C6A-94CC-4F14-B10D-EF2B7A43281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4C8B2-332C-4214-B906-40E8C57DBC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79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building our machine learning model, I first focused on preparing and cleaning the dataset.</a:t>
            </a:r>
          </a:p>
          <a:p>
            <a:r>
              <a:rPr lang="en-US" b="1" dirty="0"/>
              <a:t>Step one</a:t>
            </a:r>
            <a:r>
              <a:rPr lang="en-US" dirty="0"/>
              <a:t> was cleaning the categorical columns. This included fixing typos, standardizing formats, and making sure categories were consistent.</a:t>
            </a:r>
          </a:p>
          <a:p>
            <a:r>
              <a:rPr lang="en-US" b="1" dirty="0"/>
              <a:t>Step two</a:t>
            </a:r>
            <a:r>
              <a:rPr lang="en-US" dirty="0"/>
              <a:t> was rounding off the session duration values to two decimal places to keep the data precise but consistent.</a:t>
            </a:r>
          </a:p>
          <a:p>
            <a:r>
              <a:rPr lang="en-US" dirty="0"/>
              <a:t>Next, I </a:t>
            </a:r>
            <a:r>
              <a:rPr lang="en-US" b="1" dirty="0"/>
              <a:t>dropped the null values</a:t>
            </a:r>
            <a:r>
              <a:rPr lang="en-US" dirty="0"/>
              <a:t>, which only accounted for about 3% of the data, so this didn’t affect the overall dataset much.</a:t>
            </a:r>
          </a:p>
          <a:p>
            <a:r>
              <a:rPr lang="en-US" dirty="0"/>
              <a:t>I also </a:t>
            </a:r>
            <a:r>
              <a:rPr lang="en-US" b="1" dirty="0"/>
              <a:t>removed the </a:t>
            </a:r>
            <a:r>
              <a:rPr lang="en-US" b="1" dirty="0" err="1"/>
              <a:t>session_id</a:t>
            </a:r>
            <a:r>
              <a:rPr lang="en-US" b="1" dirty="0"/>
              <a:t> column</a:t>
            </a:r>
            <a:r>
              <a:rPr lang="en-US" dirty="0"/>
              <a:t>, since it was just an identifier and had no predictive value.</a:t>
            </a:r>
          </a:p>
          <a:p>
            <a:r>
              <a:rPr lang="en-US" dirty="0"/>
              <a:t>Finally, I </a:t>
            </a:r>
            <a:r>
              <a:rPr lang="en-US" b="1" dirty="0"/>
              <a:t>converted all categorical variables into numeric form using one-hot encoding</a:t>
            </a:r>
            <a:r>
              <a:rPr lang="en-US" dirty="0"/>
              <a:t>, which makes them suitable for machine learning algorithms.</a:t>
            </a:r>
          </a:p>
          <a:p>
            <a:r>
              <a:rPr lang="en-US" dirty="0"/>
              <a:t>By applying these steps, I ensured the dataset was clean, consistent, and ready for model training.”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01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dataset has 9,253 records, with features like packet size, login attempts, and session duration.</a:t>
            </a:r>
            <a:br>
              <a:rPr lang="en-US" dirty="0"/>
            </a:br>
            <a:r>
              <a:rPr lang="en-US" dirty="0"/>
              <a:t>Most users average 4 login attempts and 1–2 failed logins, but there are outliers in session duration and IP reputation score.</a:t>
            </a:r>
            <a:br>
              <a:rPr lang="en-US" dirty="0"/>
            </a:br>
            <a:r>
              <a:rPr lang="en-US" dirty="0"/>
              <a:t>About 45% of sessions are labeled as attacks, giving us a balanced dataset for classification.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9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histogram shows that most attacks are associated with </a:t>
            </a:r>
            <a:r>
              <a:rPr lang="en-US" b="1" dirty="0"/>
              <a:t>medium-sized network packets (around 400–600 bytes)</a:t>
            </a:r>
            <a:r>
              <a:rPr lang="en-US" dirty="0"/>
              <a:t>, while very small or very large packets are less frequent.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This graph shows that most users make </a:t>
            </a:r>
            <a:r>
              <a:rPr lang="en-US" b="1" dirty="0"/>
              <a:t>3–5 login attempts</a:t>
            </a:r>
            <a:r>
              <a:rPr lang="en-US" dirty="0"/>
              <a:t>, while very high numbers of attempts are rare but could indicate suspicious activity.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61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Next, I used this clean data to train Logistic Regression model. Here we can see the performance of the logistic regression model. The overall accuracy is about 72% on both training and test sets. Precision for detecting attacks is 71%, which means that when the model predicts an attack, it’s correct about 7 out of 10 times. Recall is 63%, meaning the model identifies about two-thirds of actual attacks.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92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confusion matrix shows the tradeoff: while it detects many attacks, it also misses some and raises false alarms. One interesting insight from the coefficients is that failed logins are a strong signal of attacks, while unusual time access surprisingly shows a negative association — this could be noise or an area for deeper investigation.</a:t>
            </a:r>
          </a:p>
          <a:p>
            <a:endParaRPr lang="en-US" dirty="0"/>
          </a:p>
          <a:p>
            <a:r>
              <a:rPr lang="en-US" dirty="0"/>
              <a:t>Finally, the convergence warning suggests the model didn’t fully optimize, so scaling features or increasing iterations may improve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0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/>
              <a:t>“The Decision Tree model gave us an overall accuracy of about 86%, which is strong.”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“It performs very well at identifying safe cases (True Negatives), meaning it won’t overwhelm us with false alarms.”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“But the cost is high false negatives—249 actual attacks were missed. In cybersecurity, this can be critical.”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“So while this model is accurate, managers must weigh the trade-off between minimizing false alarms and ensuring actual threats aren’t missed.”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305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A1F5C-AB88-FD24-7D89-7139C774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C8C1C-F35A-5BBF-FB6E-89811EE22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61D5-C6DB-57F5-2D79-B52B90A5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/>
              <a:t>“The Decision Tree model gave us an overall accuracy of about 86%, which is strong.”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“It performs very well at identifying safe cases (True Negatives), meaning it won’t overwhelm us with false alarms.”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“But the cost is high false negatives—249 actual attacks were missed. In cybersecurity, this can be critical.”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“So while this model is accurate, managers must weigh the trade-off between minimizing false alarms and ensuring actual threats aren’t missed.”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81723-3AA0-B93F-661E-09D39EC03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4C8B2-332C-4214-B906-40E8C57DBC1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99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cde.ual.es/en/enisa-cyber-attacks-becoming-more-sophisticat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0322" y="583345"/>
            <a:ext cx="5370268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000">
                <a:solidFill>
                  <a:srgbClr val="FFFFFF"/>
                </a:solidFill>
              </a:rPr>
              <a:t>Cybersecurity Intrusion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171" y="4297680"/>
            <a:ext cx="6434024" cy="2179319"/>
          </a:xfrm>
        </p:spPr>
        <p:txBody>
          <a:bodyPr>
            <a:normAutofit/>
          </a:bodyPr>
          <a:lstStyle/>
          <a:p>
            <a:pPr algn="l"/>
            <a:r>
              <a:rPr lang="en-US" sz="1700" b="1">
                <a:solidFill>
                  <a:srgbClr val="FFFFFF"/>
                </a:solidFill>
              </a:rPr>
              <a:t>By  Cyber Data Explorers</a:t>
            </a:r>
          </a:p>
          <a:p>
            <a:pPr algn="l"/>
            <a:endParaRPr lang="en-US" sz="1700" b="1">
              <a:solidFill>
                <a:srgbClr val="FFFFFF"/>
              </a:solidFill>
            </a:endParaRPr>
          </a:p>
          <a:p>
            <a:pPr algn="l"/>
            <a:r>
              <a:rPr lang="en-US" sz="1700">
                <a:solidFill>
                  <a:srgbClr val="FFFFFF"/>
                </a:solidFill>
              </a:rPr>
              <a:t>Sumedha DasGupta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Srujana Sirimala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Vaishnavi Yadav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Joanna </a:t>
            </a:r>
            <a:r>
              <a:rPr lang="en-US" sz="1700" err="1">
                <a:solidFill>
                  <a:srgbClr val="FFFFFF"/>
                </a:solidFill>
              </a:rPr>
              <a:t>Fedjo</a:t>
            </a:r>
            <a:r>
              <a:rPr lang="en-US" sz="1700">
                <a:solidFill>
                  <a:srgbClr val="FFFFFF"/>
                </a:solidFill>
              </a:rPr>
              <a:t> Tsague</a:t>
            </a:r>
          </a:p>
        </p:txBody>
      </p: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583345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8126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1037066"/>
            <a:ext cx="95785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5636680"/>
            <a:ext cx="113652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6096759"/>
            <a:ext cx="81469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6238029"/>
            <a:ext cx="7181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879381-2252-6C34-FBC0-F1F9BAFD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inherit"/>
              </a:rPr>
              <a:t>Joanna Fedjo Tsague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A31BDE-CB44-BF19-2A2B-773BE3A0E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inherit"/>
              </a:rPr>
              <a:t>Joanna Fedjo Tsague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8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894F4-3CCB-5D23-B0A4-9F408E2D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49" y="381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IN" sz="3600" b="1"/>
              <a:t>Logistic Regression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28D2-B62A-2607-F200-31CD06807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6" y="1939892"/>
            <a:ext cx="4683936" cy="46986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/>
              <a:t>      Confusion Matrix (Test Set)</a:t>
            </a:r>
            <a:endParaRPr lang="en-US" sz="1600"/>
          </a:p>
          <a:p>
            <a:r>
              <a:rPr lang="en-US" sz="1600"/>
              <a:t>Correct predictions: 804 (no attack), 539 (attack)</a:t>
            </a:r>
          </a:p>
          <a:p>
            <a:r>
              <a:rPr lang="en-US" sz="1600"/>
              <a:t>Misclassifications: 195 (missed attacks), 313 (false alarms)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      Key Insights</a:t>
            </a:r>
            <a:endParaRPr lang="en-US" sz="1600"/>
          </a:p>
          <a:p>
            <a:r>
              <a:rPr lang="en-US" sz="1600"/>
              <a:t>Model shows moderate performance, with balanced precision &amp; recall.</a:t>
            </a:r>
          </a:p>
          <a:p>
            <a:r>
              <a:rPr lang="en-US" sz="1600"/>
              <a:t>Higher failed login attempts strongly increase likelihood of attack.</a:t>
            </a:r>
          </a:p>
          <a:p>
            <a:r>
              <a:rPr lang="en-US" sz="1600"/>
              <a:t>Some unexpected findings (e.g., unusual time access negatively associated with attacks) require further analysis.</a:t>
            </a:r>
          </a:p>
          <a:p>
            <a:r>
              <a:rPr lang="en-US" sz="1600"/>
              <a:t>Convergence warning: Model may improve with more iterations or scaling.</a:t>
            </a:r>
          </a:p>
        </p:txBody>
      </p:sp>
      <p:pic>
        <p:nvPicPr>
          <p:cNvPr id="13" name="Picture 12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29C4DCC1-D325-C2B9-E846-C3BDB0BB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4294" r="17169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04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3A43-1681-3748-C47D-4CCE78ED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5236EC-2637-89FE-F022-C624CF389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197" y="652765"/>
            <a:ext cx="4607873" cy="48243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Aptos Display"/>
              </a:rPr>
              <a:t>Decision Tree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FD50A-5431-0979-324B-D4F073F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0" t="28404" r="59289" b="9624"/>
          <a:stretch>
            <a:fillRect/>
          </a:stretch>
        </p:blipFill>
        <p:spPr>
          <a:xfrm>
            <a:off x="1134844" y="1831809"/>
            <a:ext cx="2963644" cy="3187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14BF0-263F-95A8-28FB-8C23CA90AE63}"/>
              </a:ext>
            </a:extLst>
          </p:cNvPr>
          <p:cNvSpPr txBox="1"/>
          <p:nvPr/>
        </p:nvSpPr>
        <p:spPr>
          <a:xfrm>
            <a:off x="4854945" y="1717691"/>
            <a:ext cx="379424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Why we used it: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Easy to interpret and explain to non-technical stakeholders.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Well-suited for categorical outcomes (e.g., attack detected vs. no attack).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Managers can see the logic of the model: transparent “if-then” rules.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Highlights the key drivers of cyberattacks (which variables matter most).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Provides a clear foundation for making security decisions.</a:t>
            </a:r>
          </a:p>
          <a:p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22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DCFE9-6733-03DA-91EB-25A431C5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7AA65-D7E4-EEE6-B524-430D9624117E}"/>
              </a:ext>
            </a:extLst>
          </p:cNvPr>
          <p:cNvSpPr txBox="1"/>
          <p:nvPr/>
        </p:nvSpPr>
        <p:spPr>
          <a:xfrm>
            <a:off x="483197" y="1390598"/>
            <a:ext cx="817725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Accuracy: 85.95% (model correctly classified ~86% of cases)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True Positives (603): Correctly detected attacks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True Negatives (988): Strong ability to detect when there is no attack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False Positives (11): Very few false alarms (Type I error)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False Negatives (249): Missed attacks (Type II error)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~98.2%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~70.8%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0C21-895F-7AD5-7876-F69F7D312725}"/>
              </a:ext>
            </a:extLst>
          </p:cNvPr>
          <p:cNvSpPr txBox="1"/>
          <p:nvPr/>
        </p:nvSpPr>
        <p:spPr>
          <a:xfrm>
            <a:off x="980777" y="5303102"/>
            <a:ext cx="74759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cs typeface="Times New Roman"/>
              </a:rPr>
              <a:t>Recommendation: Use Decision Tree as a first-line filter but should be paired with a more sensitive model or monitoring system for better results.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BF5D9C-47CA-0D31-F542-4B97BB243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13765"/>
              </p:ext>
            </p:extLst>
          </p:nvPr>
        </p:nvGraphicFramePr>
        <p:xfrm>
          <a:off x="2799139" y="3564341"/>
          <a:ext cx="384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5665069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11917624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3701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81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81005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E6427D59-EC68-3334-8968-8CECC2C67B72}"/>
              </a:ext>
            </a:extLst>
          </p:cNvPr>
          <p:cNvSpPr txBox="1">
            <a:spLocks/>
          </p:cNvSpPr>
          <p:nvPr/>
        </p:nvSpPr>
        <p:spPr>
          <a:xfrm>
            <a:off x="483197" y="652765"/>
            <a:ext cx="4607873" cy="48243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latin typeface="Aptos Display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39052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02DC-1ADF-1CE3-C086-82E9F6B7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D18F48-0A4B-B794-9465-3F55E186E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551" y="552102"/>
            <a:ext cx="2068679" cy="54030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Aptos Display"/>
              </a:rPr>
              <a:t>KNN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1F76A-7DCB-2B39-7D28-81CD6ABE10C3}"/>
              </a:ext>
            </a:extLst>
          </p:cNvPr>
          <p:cNvSpPr txBox="1"/>
          <p:nvPr/>
        </p:nvSpPr>
        <p:spPr>
          <a:xfrm>
            <a:off x="4956821" y="1461994"/>
            <a:ext cx="359794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Why we used it: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Simple, non-parametric model that doesn’t assume underlying data patterns.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Useful for testing pattern recognition in complex datasets.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KNN looks for “similar past cases” to classify new observations.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Performs better when features are scaled properly.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Can adapt well to high-dimensional data, though at higher computational cost.</a:t>
            </a:r>
            <a:endParaRPr lang="en-US"/>
          </a:p>
          <a:p>
            <a:pPr>
              <a:buFont typeface="Arial"/>
              <a:buChar char="•"/>
            </a:pPr>
            <a:endParaRPr lang="en-US">
              <a:latin typeface="Aptos"/>
              <a:cs typeface="Times New Roman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29AA53-A16F-900E-368E-99093062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0" t="27596" r="53857" b="9836"/>
          <a:stretch>
            <a:fillRect/>
          </a:stretch>
        </p:blipFill>
        <p:spPr>
          <a:xfrm>
            <a:off x="587042" y="1673393"/>
            <a:ext cx="3983932" cy="34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8A35-8CB5-ACEE-BFFF-FEDAE6D05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DBD555-1794-1E7F-1E0D-75A4C41C0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551" y="552102"/>
            <a:ext cx="2068679" cy="54030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Aptos Display"/>
              </a:rPr>
              <a:t>KNN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58947-D199-C8B7-05B9-0CFF8F813827}"/>
              </a:ext>
            </a:extLst>
          </p:cNvPr>
          <p:cNvSpPr txBox="1"/>
          <p:nvPr/>
        </p:nvSpPr>
        <p:spPr>
          <a:xfrm>
            <a:off x="1154843" y="1332438"/>
            <a:ext cx="66957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ptos"/>
                <a:cs typeface="Times New Roman"/>
              </a:rPr>
              <a:t>Accuracy: ~75.6%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True Positives (correctly predicted attacks): 479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True Negatives (correctly predicted non-attacks): 920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False Positives (incorrectly predicted attacks): 79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False Negatives (incorrectly predicted non-attacks): 373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~85.9%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~56.2%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926D8-74B0-869C-D125-0A01DC1F878B}"/>
              </a:ext>
            </a:extLst>
          </p:cNvPr>
          <p:cNvSpPr txBox="1"/>
          <p:nvPr/>
        </p:nvSpPr>
        <p:spPr>
          <a:xfrm>
            <a:off x="1154843" y="5348194"/>
            <a:ext cx="68344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cs typeface="Times New Roman"/>
              </a:rPr>
              <a:t>Recommendation: Not ideal for deployment, but useful as a baseline check.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065FB9-D607-E951-E249-9E562858D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42166"/>
              </p:ext>
            </p:extLst>
          </p:nvPr>
        </p:nvGraphicFramePr>
        <p:xfrm>
          <a:off x="2577011" y="3624804"/>
          <a:ext cx="384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56650697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11917624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3701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81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8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26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4118-04B0-F416-B841-0D33FD33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84DD0B-FF33-E224-3604-F3585D6CF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34548"/>
              </p:ext>
            </p:extLst>
          </p:nvPr>
        </p:nvGraphicFramePr>
        <p:xfrm>
          <a:off x="731520" y="1078851"/>
          <a:ext cx="7680960" cy="34194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9928">
                  <a:extLst>
                    <a:ext uri="{9D8B030D-6E8A-4147-A177-3AD203B41FA5}">
                      <a16:colId xmlns:a16="http://schemas.microsoft.com/office/drawing/2014/main" val="2536182895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2216573306"/>
                    </a:ext>
                  </a:extLst>
                </a:gridCol>
                <a:gridCol w="2350008">
                  <a:extLst>
                    <a:ext uri="{9D8B030D-6E8A-4147-A177-3AD203B41FA5}">
                      <a16:colId xmlns:a16="http://schemas.microsoft.com/office/drawing/2014/main" val="1914263473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147672063"/>
                    </a:ext>
                  </a:extLst>
                </a:gridCol>
              </a:tblGrid>
              <a:tr h="307786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Model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Accuracy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Strengths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Weaknesses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542752"/>
                  </a:ext>
                </a:extLst>
              </a:tr>
              <a:tr h="686043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Logistic Regression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72%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Simple, interpretable, fast to train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Poor accuracy, misses complex intrusion patterns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952485"/>
                  </a:ext>
                </a:extLst>
              </a:tr>
              <a:tr h="686043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KNN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75.6%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Good at reducing false alarms, performs better than logistic regression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Lower detection rate, computationally expensive on large data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747884"/>
                  </a:ext>
                </a:extLst>
              </a:tr>
              <a:tr h="895677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Decision Tree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86%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Highest accuracy, captures nonlinear patterns, easy to interpret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Can be overfit without tuning</a:t>
                      </a:r>
                      <a:endParaRPr lang="en-US" sz="16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193080"/>
                  </a:ext>
                </a:extLst>
              </a:tr>
            </a:tbl>
          </a:graphicData>
        </a:graphic>
      </p:graphicFrame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2CF224E-A816-4D45-DE6B-7A32EF6A8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15811"/>
              </p:ext>
            </p:extLst>
          </p:nvPr>
        </p:nvGraphicFramePr>
        <p:xfrm>
          <a:off x="731520" y="4643852"/>
          <a:ext cx="7680960" cy="184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Subtitle 2">
            <a:extLst>
              <a:ext uri="{FF2B5EF4-FFF2-40B4-BE49-F238E27FC236}">
                <a16:creationId xmlns:a16="http://schemas.microsoft.com/office/drawing/2014/main" id="{F812C825-5519-3687-8917-924BB583E3FD}"/>
              </a:ext>
            </a:extLst>
          </p:cNvPr>
          <p:cNvSpPr txBox="1">
            <a:spLocks/>
          </p:cNvSpPr>
          <p:nvPr/>
        </p:nvSpPr>
        <p:spPr>
          <a:xfrm>
            <a:off x="609601" y="367489"/>
            <a:ext cx="7666512" cy="51604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/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77215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E1C2-BC8E-A9EF-18D8-52C1971E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A592DD-F5BA-853C-B084-DA0A49C63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300254"/>
            <a:ext cx="6725218" cy="48243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+mj-lt"/>
              </a:rPr>
              <a:t>Managerial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130F6-6D38-5ABB-F36D-DAB7B41CCCCE}"/>
              </a:ext>
            </a:extLst>
          </p:cNvPr>
          <p:cNvSpPr txBox="1"/>
          <p:nvPr/>
        </p:nvSpPr>
        <p:spPr>
          <a:xfrm>
            <a:off x="609601" y="1293266"/>
            <a:ext cx="38252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Decision Tree model enhances security operations by providing a </a:t>
            </a:r>
            <a:r>
              <a:rPr lang="en-US" b="1"/>
              <a:t>highly accurate, explainable, and scalable solution</a:t>
            </a:r>
            <a:r>
              <a:rPr lang="en-US"/>
              <a:t> for intrusion detection. Implementing it can reduce risks, improve efficiency, and support long-term resilience.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Decision Tree is the most suitable model (86% accuracy).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Combines detection reliability with interpretability → analysts can understand why a session is flagged.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Ensures trust and accountability in cybersecurity 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840A6-F305-0AAD-A0F0-2030AF679B5C}"/>
              </a:ext>
            </a:extLst>
          </p:cNvPr>
          <p:cNvSpPr txBox="1"/>
          <p:nvPr/>
        </p:nvSpPr>
        <p:spPr>
          <a:xfrm>
            <a:off x="4950691" y="1012954"/>
            <a:ext cx="3583707" cy="56323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endParaRPr lang="en-US" sz="1400" b="1"/>
          </a:p>
          <a:p>
            <a:r>
              <a:rPr lang="en-US" sz="1600" b="1"/>
              <a:t>Actionable Recommendations:</a:t>
            </a:r>
            <a:br>
              <a:rPr lang="en-US" sz="1600" b="1"/>
            </a:br>
            <a:endParaRPr lang="en-US" sz="1600" b="1"/>
          </a:p>
          <a:p>
            <a:r>
              <a:rPr lang="en-US" sz="1600" b="1"/>
              <a:t>Deploy Decision Tree in IDS</a:t>
            </a:r>
            <a:r>
              <a:rPr lang="en-US" sz="1600"/>
              <a:t>: Integrate the model with existing monitoring tools to flag suspicious sessions.</a:t>
            </a:r>
          </a:p>
          <a:p>
            <a:r>
              <a:rPr lang="en-US" sz="1600" b="1"/>
              <a:t>Model Maintenance</a:t>
            </a:r>
            <a:r>
              <a:rPr lang="en-US" sz="1600"/>
              <a:t>: Retrain periodically with new network traffic data to adapt to evolving attack patterns.</a:t>
            </a:r>
          </a:p>
          <a:p>
            <a:r>
              <a:rPr lang="en-US" sz="1600" b="1"/>
              <a:t>Overfitting Control</a:t>
            </a:r>
            <a:r>
              <a:rPr lang="en-US" sz="1600"/>
              <a:t>: Use pruning, depth control, or cross-validation to ensure robust performance.</a:t>
            </a:r>
          </a:p>
          <a:p>
            <a:r>
              <a:rPr lang="en-US" sz="1600" b="1"/>
              <a:t>Scalability</a:t>
            </a:r>
            <a:r>
              <a:rPr lang="en-US" sz="1600"/>
              <a:t>: If data grows, consider ensemble methods (Random Forest, Gradient Boosting) for better generalization.</a:t>
            </a:r>
          </a:p>
          <a:p>
            <a:r>
              <a:rPr lang="en-US" sz="1600" b="1"/>
              <a:t>Analyst Training</a:t>
            </a:r>
            <a:r>
              <a:rPr lang="en-US" sz="1600"/>
              <a:t>: Train cybersecurity teams to interpret Decision Tree outputs for faster incident response.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9039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D589-7C08-60AA-A5E2-FA147450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ybersecurity PowerPoint Template">
            <a:extLst>
              <a:ext uri="{FF2B5EF4-FFF2-40B4-BE49-F238E27FC236}">
                <a16:creationId xmlns:a16="http://schemas.microsoft.com/office/drawing/2014/main" id="{4894142E-9423-6BCA-CB49-0B53694FA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4" r="4490" b="-730"/>
          <a:stretch>
            <a:fillRect/>
          </a:stretch>
        </p:blipFill>
        <p:spPr>
          <a:xfrm>
            <a:off x="-4482" y="1682"/>
            <a:ext cx="9153199" cy="69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5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86CA7-5D04-B1DD-BAD3-3D74FBD7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 holding magnifying glass over a shield&#10;&#10;AI-generated content may be incorrect.">
            <a:extLst>
              <a:ext uri="{FF2B5EF4-FFF2-40B4-BE49-F238E27FC236}">
                <a16:creationId xmlns:a16="http://schemas.microsoft.com/office/drawing/2014/main" id="{28D1A0FC-E8B0-2699-119B-17BDB67C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739" y="-136848"/>
            <a:ext cx="6955909" cy="68621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004B981-AE41-A7FC-2818-433180280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5088" y="538257"/>
            <a:ext cx="3139336" cy="48243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+mj-lt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38F9C-F065-5491-D455-D9DCA7C2F04E}"/>
              </a:ext>
            </a:extLst>
          </p:cNvPr>
          <p:cNvSpPr txBox="1"/>
          <p:nvPr/>
        </p:nvSpPr>
        <p:spPr>
          <a:xfrm>
            <a:off x="1255395" y="2017796"/>
            <a:ext cx="630999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This project focuses on building a smarter intrusion detection system by analyzing both network traffic and user behavior. </a:t>
            </a:r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Unlike traditional rule-based methods, which attackers can bypass, this approach uses machine learning on a rich dataset to identify abnormal patterns.</a:t>
            </a:r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</a:rPr>
              <a:t>The aim is to enhance cybersecurity by detecting intrusions accurately while minimizing false alarms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9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BBB8-3522-A64D-BD15-BE3F160F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0FF988-B071-346B-C69A-5DA0BC449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176" y="442162"/>
            <a:ext cx="4584894" cy="48243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+mj-lt"/>
              </a:rPr>
              <a:t>Problem to be solved </a:t>
            </a:r>
          </a:p>
        </p:txBody>
      </p:sp>
      <p:pic>
        <p:nvPicPr>
          <p:cNvPr id="5" name="Picture 4" descr="138,236 Yellow Warning Icon Stock Vectors and Vector Art | Shutterstock">
            <a:extLst>
              <a:ext uri="{FF2B5EF4-FFF2-40B4-BE49-F238E27FC236}">
                <a16:creationId xmlns:a16="http://schemas.microsoft.com/office/drawing/2014/main" id="{C56AB625-E2AA-F935-1BC8-55C84367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36" b="8421"/>
          <a:stretch>
            <a:fillRect/>
          </a:stretch>
        </p:blipFill>
        <p:spPr>
          <a:xfrm>
            <a:off x="556170" y="1375100"/>
            <a:ext cx="703588" cy="672815"/>
          </a:xfrm>
          <a:prstGeom prst="rect">
            <a:avLst/>
          </a:prstGeom>
        </p:spPr>
      </p:pic>
      <p:pic>
        <p:nvPicPr>
          <p:cNvPr id="6" name="Picture 5" descr="Icon Hacker Laptop Silhouette Vector Illustration">
            <a:extLst>
              <a:ext uri="{FF2B5EF4-FFF2-40B4-BE49-F238E27FC236}">
                <a16:creationId xmlns:a16="http://schemas.microsoft.com/office/drawing/2014/main" id="{61D82D49-3EC8-DAA4-E7F2-85E646EB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441" b="10084"/>
          <a:stretch>
            <a:fillRect/>
          </a:stretch>
        </p:blipFill>
        <p:spPr>
          <a:xfrm>
            <a:off x="498662" y="2213944"/>
            <a:ext cx="806825" cy="82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4A826-5F48-492E-779E-29606E7CEA5D}"/>
              </a:ext>
            </a:extLst>
          </p:cNvPr>
          <p:cNvSpPr txBox="1"/>
          <p:nvPr/>
        </p:nvSpPr>
        <p:spPr>
          <a:xfrm>
            <a:off x="1270651" y="1569051"/>
            <a:ext cx="7311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Cyberattacks</a:t>
            </a:r>
            <a:r>
              <a:rPr lang="en-US">
                <a:ea typeface="+mn-lt"/>
                <a:cs typeface="+mn-lt"/>
              </a:rPr>
              <a:t> are evolving, bypassing traditional rule-based tools.</a:t>
            </a:r>
            <a:endParaRPr lang="en-US"/>
          </a:p>
        </p:txBody>
      </p:sp>
      <p:pic>
        <p:nvPicPr>
          <p:cNvPr id="9" name="Picture 8" descr="Cyber Threat Detection Icon illustration 26758467 Vector Art at Vecteezy">
            <a:extLst>
              <a:ext uri="{FF2B5EF4-FFF2-40B4-BE49-F238E27FC236}">
                <a16:creationId xmlns:a16="http://schemas.microsoft.com/office/drawing/2014/main" id="{C586C158-E40A-CAF1-9547-FF2FCD1C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6" y="3305735"/>
            <a:ext cx="568699" cy="5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08023-48DA-D11F-43DE-0E1A18444A89}"/>
              </a:ext>
            </a:extLst>
          </p:cNvPr>
          <p:cNvSpPr txBox="1"/>
          <p:nvPr/>
        </p:nvSpPr>
        <p:spPr>
          <a:xfrm>
            <a:off x="1250576" y="2438400"/>
            <a:ext cx="6429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False Positives:</a:t>
            </a:r>
            <a:r>
              <a:rPr lang="en-US"/>
              <a:t> Too many alerts exhaust analysts.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7019C-6A8B-426F-ED11-1E1AFC4CB25F}"/>
              </a:ext>
            </a:extLst>
          </p:cNvPr>
          <p:cNvSpPr txBox="1"/>
          <p:nvPr/>
        </p:nvSpPr>
        <p:spPr>
          <a:xfrm>
            <a:off x="1306606" y="3301253"/>
            <a:ext cx="69902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Missed Threats:</a:t>
            </a:r>
            <a:r>
              <a:rPr lang="en-US"/>
              <a:t> Subtle attacks slip through undetected, causing major damage.</a:t>
            </a:r>
          </a:p>
        </p:txBody>
      </p:sp>
      <p:pic>
        <p:nvPicPr>
          <p:cNvPr id="12" name="Picture 11" descr="Smart solution icon, illustration, vector on a white background. 13687368  Vector Art at Vecteezy">
            <a:extLst>
              <a:ext uri="{FF2B5EF4-FFF2-40B4-BE49-F238E27FC236}">
                <a16:creationId xmlns:a16="http://schemas.microsoft.com/office/drawing/2014/main" id="{25459D79-CC56-5FE5-5CC7-ACDA1A533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2" y="4151242"/>
            <a:ext cx="582707" cy="661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85FA7-E107-562D-C867-4ACB21831856}"/>
              </a:ext>
            </a:extLst>
          </p:cNvPr>
          <p:cNvSpPr txBox="1"/>
          <p:nvPr/>
        </p:nvSpPr>
        <p:spPr>
          <a:xfrm>
            <a:off x="1250578" y="4253753"/>
            <a:ext cx="7718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Smart Solution Needed:</a:t>
            </a:r>
            <a:r>
              <a:rPr lang="en-US"/>
              <a:t> Adaptive, data-driven IDS that ensures accuracy and trust.</a:t>
            </a:r>
          </a:p>
        </p:txBody>
      </p:sp>
    </p:spTree>
    <p:extLst>
      <p:ext uri="{BB962C8B-B14F-4D97-AF65-F5344CB8AC3E}">
        <p14:creationId xmlns:p14="http://schemas.microsoft.com/office/powerpoint/2010/main" val="299118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AC67-FB27-ADD8-4C0D-72EEA7D8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249,400+ Cyber Attack Stock Photos, Pictures &amp; Royalty-Free Images - iStock  | Cybersecurity, Hacker, Cyber attack icon">
            <a:extLst>
              <a:ext uri="{FF2B5EF4-FFF2-40B4-BE49-F238E27FC236}">
                <a16:creationId xmlns:a16="http://schemas.microsoft.com/office/drawing/2014/main" id="{B60FB651-C3AA-81E1-F991-B087A167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7414" y="0"/>
            <a:ext cx="910917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C71245A-91AA-81F8-48A7-65E03B34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176" y="442162"/>
            <a:ext cx="4584894" cy="48243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3600" b="1">
                <a:latin typeface="+mj-lt"/>
              </a:rPr>
              <a:t>GOALS</a:t>
            </a: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719BDD40-8228-1005-2EF1-D5AAA5EF90E1}"/>
              </a:ext>
            </a:extLst>
          </p:cNvPr>
          <p:cNvSpPr/>
          <p:nvPr/>
        </p:nvSpPr>
        <p:spPr>
          <a:xfrm>
            <a:off x="523997" y="1772524"/>
            <a:ext cx="1471222" cy="3054538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D018684B-9B9D-281A-98F8-0C9BE404417D}"/>
              </a:ext>
            </a:extLst>
          </p:cNvPr>
          <p:cNvSpPr/>
          <p:nvPr/>
        </p:nvSpPr>
        <p:spPr>
          <a:xfrm>
            <a:off x="2745091" y="1639361"/>
            <a:ext cx="1471222" cy="3054538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225F469A-AD18-2AA5-A6CB-9E5EA18001CD}"/>
              </a:ext>
            </a:extLst>
          </p:cNvPr>
          <p:cNvSpPr/>
          <p:nvPr/>
        </p:nvSpPr>
        <p:spPr>
          <a:xfrm>
            <a:off x="4968460" y="1712429"/>
            <a:ext cx="1471222" cy="3054538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0239F7CD-0729-59F2-1670-C9FC9E65B2AB}"/>
              </a:ext>
            </a:extLst>
          </p:cNvPr>
          <p:cNvSpPr/>
          <p:nvPr/>
        </p:nvSpPr>
        <p:spPr>
          <a:xfrm>
            <a:off x="7223144" y="1639360"/>
            <a:ext cx="1471222" cy="3054538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51F70-4BB5-62C2-06ED-07C030D8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7" t="568" r="76881" b="1136"/>
          <a:stretch>
            <a:fillRect/>
          </a:stretch>
        </p:blipFill>
        <p:spPr>
          <a:xfrm>
            <a:off x="490460" y="1640423"/>
            <a:ext cx="1471820" cy="135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B3BE7E-1FB0-7C01-CF25-E8CF7A74E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658" t="2605" b="568"/>
          <a:stretch>
            <a:fillRect/>
          </a:stretch>
        </p:blipFill>
        <p:spPr>
          <a:xfrm>
            <a:off x="7216550" y="1634577"/>
            <a:ext cx="1461326" cy="1363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9D2EF-4A98-2168-91F5-9C02CA59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75" t="1330" r="51702" b="1697"/>
          <a:stretch>
            <a:fillRect/>
          </a:stretch>
        </p:blipFill>
        <p:spPr>
          <a:xfrm>
            <a:off x="2745818" y="1624971"/>
            <a:ext cx="1477118" cy="1368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80326-217B-FA3B-9436-429C9DB2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03" r="25269" b="-2294"/>
          <a:stretch>
            <a:fillRect/>
          </a:stretch>
        </p:blipFill>
        <p:spPr>
          <a:xfrm>
            <a:off x="4966795" y="1607823"/>
            <a:ext cx="1459615" cy="1372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FF1340-1CAF-513C-F5C5-8DE3810F763A}"/>
              </a:ext>
            </a:extLst>
          </p:cNvPr>
          <p:cNvSpPr txBox="1"/>
          <p:nvPr/>
        </p:nvSpPr>
        <p:spPr>
          <a:xfrm>
            <a:off x="663826" y="3525913"/>
            <a:ext cx="1279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Early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FAAAB-9D65-B2B4-3987-25D882070180}"/>
              </a:ext>
            </a:extLst>
          </p:cNvPr>
          <p:cNvSpPr txBox="1"/>
          <p:nvPr/>
        </p:nvSpPr>
        <p:spPr>
          <a:xfrm>
            <a:off x="2845441" y="3525913"/>
            <a:ext cx="1279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Smart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6662C-2DF9-D79B-B537-ABC5E21C08BC}"/>
              </a:ext>
            </a:extLst>
          </p:cNvPr>
          <p:cNvSpPr txBox="1"/>
          <p:nvPr/>
        </p:nvSpPr>
        <p:spPr>
          <a:xfrm>
            <a:off x="5068810" y="3525913"/>
            <a:ext cx="1279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Balanced Defense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55307-E51D-0312-B256-96710DC145C9}"/>
              </a:ext>
            </a:extLst>
          </p:cNvPr>
          <p:cNvSpPr txBox="1"/>
          <p:nvPr/>
        </p:nvSpPr>
        <p:spPr>
          <a:xfrm>
            <a:off x="7323494" y="3525913"/>
            <a:ext cx="12790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Future Ready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61FCA-CC9C-03CA-8C5B-FBDB38ABA024}"/>
              </a:ext>
            </a:extLst>
          </p:cNvPr>
          <p:cNvSpPr txBox="1"/>
          <p:nvPr/>
        </p:nvSpPr>
        <p:spPr>
          <a:xfrm>
            <a:off x="89715" y="4935091"/>
            <a:ext cx="24272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Identify suspicious activity (failed logins, odd hours, abnormal packets)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F52D-BA6A-9EE3-64DE-FE9E6AE1701D}"/>
              </a:ext>
            </a:extLst>
          </p:cNvPr>
          <p:cNvSpPr txBox="1"/>
          <p:nvPr/>
        </p:nvSpPr>
        <p:spPr>
          <a:xfrm>
            <a:off x="2396591" y="4935091"/>
            <a:ext cx="24272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Use machine learning instead of rigid rules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D7167-B0BC-331D-C243-1CDD3B55529F}"/>
              </a:ext>
            </a:extLst>
          </p:cNvPr>
          <p:cNvSpPr txBox="1"/>
          <p:nvPr/>
        </p:nvSpPr>
        <p:spPr>
          <a:xfrm>
            <a:off x="4672153" y="4935091"/>
            <a:ext cx="19470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High accuracy with fewer false positives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3A872-DA99-94BE-E23E-1C77A1B8D2E5}"/>
              </a:ext>
            </a:extLst>
          </p:cNvPr>
          <p:cNvSpPr txBox="1"/>
          <p:nvPr/>
        </p:nvSpPr>
        <p:spPr>
          <a:xfrm>
            <a:off x="7051445" y="4935090"/>
            <a:ext cx="17843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Build adaptive IDS that evolves with new threats</a:t>
            </a:r>
          </a:p>
        </p:txBody>
      </p:sp>
    </p:spTree>
    <p:extLst>
      <p:ext uri="{BB962C8B-B14F-4D97-AF65-F5344CB8AC3E}">
        <p14:creationId xmlns:p14="http://schemas.microsoft.com/office/powerpoint/2010/main" val="125067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408BB-280A-9C6D-8D5A-0D7D2F1D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6" name="Rectangle 64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1D626-7980-21DB-E380-8AF447BC1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166" y="460081"/>
            <a:ext cx="3552840" cy="110177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r"/>
            <a:r>
              <a:rPr lang="en-IN" sz="3600" b="1">
                <a:solidFill>
                  <a:srgbClr val="FFFFFF"/>
                </a:solidFill>
                <a:latin typeface="Aptos Display"/>
              </a:rPr>
              <a:t>Data Description</a:t>
            </a:r>
            <a:endParaRPr lang="en-US" sz="3600" b="1">
              <a:solidFill>
                <a:srgbClr val="FFFFFF"/>
              </a:solidFill>
              <a:latin typeface="Aptos Display"/>
            </a:endParaRPr>
          </a:p>
          <a:p>
            <a:pPr algn="r"/>
            <a:endParaRPr lang="en-US" sz="3600" b="1">
              <a:solidFill>
                <a:srgbClr val="FFFFFF"/>
              </a:solidFill>
              <a:latin typeface="Aptos Display"/>
            </a:endParaRPr>
          </a:p>
        </p:txBody>
      </p:sp>
      <p:pic>
        <p:nvPicPr>
          <p:cNvPr id="632" name="Picture 63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34954F-D88B-9137-3829-0A0F72D4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" r="1839"/>
          <a:stretch>
            <a:fillRect/>
          </a:stretch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  <p:sp>
        <p:nvSpPr>
          <p:cNvPr id="633" name="TextBox 632">
            <a:extLst>
              <a:ext uri="{FF2B5EF4-FFF2-40B4-BE49-F238E27FC236}">
                <a16:creationId xmlns:a16="http://schemas.microsoft.com/office/drawing/2014/main" id="{402003F5-525B-342B-1B60-E7FD4E237738}"/>
              </a:ext>
            </a:extLst>
          </p:cNvPr>
          <p:cNvSpPr txBox="1"/>
          <p:nvPr/>
        </p:nvSpPr>
        <p:spPr>
          <a:xfrm>
            <a:off x="692591" y="4538583"/>
            <a:ext cx="35309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dataset is carefully structured to capture both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technical signals from network traffic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behavioral patterns from users.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target variable- is attack detected or not. 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1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60BE3-0D4D-D5F1-52E0-EC8A7B3C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 algn="ctr"/>
            <a:r>
              <a:rPr lang="en-IN" sz="3600" b="1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AE4552-5FDA-DD50-3FCA-95B0132B4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649099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376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0ED3-42CC-8E11-A8DE-08216BF5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5" y="31751"/>
            <a:ext cx="3984772" cy="1708242"/>
          </a:xfrm>
        </p:spPr>
        <p:txBody>
          <a:bodyPr anchor="ctr">
            <a:normAutofit/>
          </a:bodyPr>
          <a:lstStyle/>
          <a:p>
            <a:r>
              <a:rPr lang="en-IN" sz="3500" b="1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265F-51B4-F9E6-78BE-E6F34E23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1739994"/>
            <a:ext cx="4000647" cy="4500085"/>
          </a:xfrm>
        </p:spPr>
        <p:txBody>
          <a:bodyPr anchor="ctr">
            <a:normAutofit/>
          </a:bodyPr>
          <a:lstStyle/>
          <a:p>
            <a:r>
              <a:rPr lang="en-IN" sz="1800" b="1"/>
              <a:t>Dataset Overview</a:t>
            </a:r>
            <a:r>
              <a:rPr lang="en-IN" sz="1800"/>
              <a:t> (9,253 records)</a:t>
            </a:r>
          </a:p>
          <a:p>
            <a:r>
              <a:rPr lang="en-IN" sz="1800" b="1"/>
              <a:t>network_packet_size</a:t>
            </a:r>
            <a:r>
              <a:rPr lang="en-IN" sz="1800"/>
              <a:t>: avg ~506 bytes, ranges 64 – 1285</a:t>
            </a:r>
          </a:p>
          <a:p>
            <a:r>
              <a:rPr lang="en-IN" sz="1800" b="1"/>
              <a:t>login_attempts</a:t>
            </a:r>
            <a:r>
              <a:rPr lang="en-IN" sz="1800"/>
              <a:t>: avg ~4, min 1, max 13</a:t>
            </a:r>
          </a:p>
          <a:p>
            <a:r>
              <a:rPr lang="en-IN" sz="1800" b="1"/>
              <a:t>session_duration</a:t>
            </a:r>
            <a:r>
              <a:rPr lang="en-IN" sz="1800"/>
              <a:t>: avg ~793 sec, but very wide range (0.5 – 7190)</a:t>
            </a:r>
          </a:p>
          <a:p>
            <a:r>
              <a:rPr lang="en-IN" sz="1800" b="1"/>
              <a:t>ip_reputation_score</a:t>
            </a:r>
            <a:r>
              <a:rPr lang="en-IN" sz="1800"/>
              <a:t>: highly skewed, mean ~10 but max ~999</a:t>
            </a:r>
          </a:p>
          <a:p>
            <a:r>
              <a:rPr lang="en-IN" sz="1800" b="1"/>
              <a:t>failed_logins</a:t>
            </a:r>
            <a:r>
              <a:rPr lang="en-IN" sz="1800"/>
              <a:t>: avg ~1.5, max 5</a:t>
            </a:r>
          </a:p>
          <a:p>
            <a:r>
              <a:rPr lang="en-IN" sz="1800" b="1"/>
              <a:t>unusual_time_access</a:t>
            </a:r>
            <a:r>
              <a:rPr lang="en-IN" sz="1800"/>
              <a:t>: mostly 0 (15% are unusual times)</a:t>
            </a:r>
          </a:p>
          <a:p>
            <a:r>
              <a:rPr lang="en-IN" sz="1800" b="1"/>
              <a:t>attack_detected</a:t>
            </a:r>
            <a:r>
              <a:rPr lang="en-IN" sz="1800"/>
              <a:t>: ~45% of sessions labeled as attack</a:t>
            </a:r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2394AC9D-D503-6EE7-6B08-646F1EA2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304" r="12749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85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2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38EB4-13F8-7292-7FBB-2FE9FE80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37" y="501651"/>
            <a:ext cx="3637044" cy="1716255"/>
          </a:xfrm>
        </p:spPr>
        <p:txBody>
          <a:bodyPr anchor="b">
            <a:normAutofit/>
          </a:bodyPr>
          <a:lstStyle/>
          <a:p>
            <a:pPr algn="ctr"/>
            <a:r>
              <a:rPr lang="en-IN" sz="3600" b="1" dirty="0"/>
              <a:t>Visualizations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 packet">
            <a:extLst>
              <a:ext uri="{FF2B5EF4-FFF2-40B4-BE49-F238E27FC236}">
                <a16:creationId xmlns:a16="http://schemas.microsoft.com/office/drawing/2014/main" id="{A3609918-A225-AA16-4581-ADD5D4EF1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" r="5" b="5"/>
          <a:stretch>
            <a:fillRect/>
          </a:stretch>
        </p:blipFill>
        <p:spPr>
          <a:xfrm>
            <a:off x="209357" y="299508"/>
            <a:ext cx="3916219" cy="30103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06FBC2-41A5-9E1B-E9A9-042CD318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64" b="-4"/>
          <a:stretch>
            <a:fillRect/>
          </a:stretch>
        </p:blipFill>
        <p:spPr bwMode="auto">
          <a:xfrm>
            <a:off x="209357" y="3548095"/>
            <a:ext cx="3916219" cy="3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Content Placeholder 1029">
            <a:extLst>
              <a:ext uri="{FF2B5EF4-FFF2-40B4-BE49-F238E27FC236}">
                <a16:creationId xmlns:a16="http://schemas.microsoft.com/office/drawing/2014/main" id="{90C8D860-3D30-897C-4CD5-A0E787A0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37" y="2600696"/>
            <a:ext cx="3895181" cy="3755653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attacks are associated with </a:t>
            </a:r>
            <a:r>
              <a:rPr lang="en-US" sz="2400" b="1" dirty="0"/>
              <a:t>medium-sized network packets (around 400–600 bytes)</a:t>
            </a:r>
          </a:p>
          <a:p>
            <a:r>
              <a:rPr lang="en-US" sz="2400" dirty="0"/>
              <a:t>most users make </a:t>
            </a:r>
            <a:r>
              <a:rPr lang="en-US" sz="2400" b="1" dirty="0"/>
              <a:t>3–5 login attempts.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5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34886-CDF9-0C56-2687-48164237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IN" sz="3600" b="1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33D8-2329-5D52-0C4F-E5A5D03D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2002536"/>
            <a:ext cx="4690872" cy="4655409"/>
          </a:xfrm>
        </p:spPr>
        <p:txBody>
          <a:bodyPr anchor="ctr">
            <a:normAutofit/>
          </a:bodyPr>
          <a:lstStyle/>
          <a:p>
            <a:r>
              <a:rPr lang="en-US" sz="2000" b="1"/>
              <a:t>Accuracy:</a:t>
            </a:r>
            <a:r>
              <a:rPr lang="en-US" sz="2000"/>
              <a:t> ~72% (training &amp; testing sets)</a:t>
            </a:r>
          </a:p>
          <a:p>
            <a:r>
              <a:rPr lang="en-US" sz="2000" b="1"/>
              <a:t>Precision: </a:t>
            </a:r>
            <a:r>
              <a:rPr lang="en-US" sz="2000"/>
              <a:t>71% of predicted attacks were correct</a:t>
            </a:r>
          </a:p>
          <a:p>
            <a:r>
              <a:rPr lang="en-US" sz="2000" b="1"/>
              <a:t>Recall: </a:t>
            </a:r>
            <a:r>
              <a:rPr lang="en-US" sz="2000"/>
              <a:t>63% of actual attacks were identified</a:t>
            </a:r>
          </a:p>
          <a:p>
            <a:r>
              <a:rPr lang="en-US" sz="2000" b="1"/>
              <a:t>F1-score:</a:t>
            </a:r>
            <a:r>
              <a:rPr lang="en-US" sz="2000"/>
              <a:t> Balanced precision &amp; recall (~0.72–0.76)</a:t>
            </a:r>
          </a:p>
          <a:p>
            <a:endParaRPr lang="en-IN" sz="2000"/>
          </a:p>
        </p:txBody>
      </p:sp>
      <p:pic>
        <p:nvPicPr>
          <p:cNvPr id="5" name="Picture 4" descr="A circular design with a lock&#10;&#10;AI-generated content may be incorrect.">
            <a:extLst>
              <a:ext uri="{FF2B5EF4-FFF2-40B4-BE49-F238E27FC236}">
                <a16:creationId xmlns:a16="http://schemas.microsoft.com/office/drawing/2014/main" id="{BD4C312B-E69D-8339-E479-E216F411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527" r="32526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0E20C-27C5-E5B9-A43B-DBC361A9493C}"/>
              </a:ext>
            </a:extLst>
          </p:cNvPr>
          <p:cNvSpPr txBox="1"/>
          <p:nvPr/>
        </p:nvSpPr>
        <p:spPr>
          <a:xfrm>
            <a:off x="6689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4" tooltip="https://www.cde.ual.es/en/enisa-cyber-attacks-becoming-more-sophisticate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1728</Words>
  <Application>Microsoft Office PowerPoint</Application>
  <PresentationFormat>On-screen Show (4:3)</PresentationFormat>
  <Paragraphs>183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inherit</vt:lpstr>
      <vt:lpstr>Segoe UI</vt:lpstr>
      <vt:lpstr>Times New Roman</vt:lpstr>
      <vt:lpstr>office theme</vt:lpstr>
      <vt:lpstr>Cybersecurity Intrusion Detection</vt:lpstr>
      <vt:lpstr>PowerPoint Presentation</vt:lpstr>
      <vt:lpstr>PowerPoint Presentation</vt:lpstr>
      <vt:lpstr>PowerPoint Presentation</vt:lpstr>
      <vt:lpstr>PowerPoint Presentation</vt:lpstr>
      <vt:lpstr>Data Cleaning</vt:lpstr>
      <vt:lpstr>Data Description</vt:lpstr>
      <vt:lpstr>Visualizations</vt:lpstr>
      <vt:lpstr>Logistic Regression</vt:lpstr>
      <vt:lpstr>Logistic Regression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Srujana Sirimala</dc:creator>
  <cp:lastModifiedBy>Srujana Sirimala</cp:lastModifiedBy>
  <cp:revision>3</cp:revision>
  <dcterms:created xsi:type="dcterms:W3CDTF">2013-07-15T20:26:40Z</dcterms:created>
  <dcterms:modified xsi:type="dcterms:W3CDTF">2025-10-05T20:34:05Z</dcterms:modified>
</cp:coreProperties>
</file>